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60" r:id="rId4"/>
    <p:sldId id="257" r:id="rId5"/>
    <p:sldId id="259" r:id="rId6"/>
    <p:sldId id="258" r:id="rId7"/>
    <p:sldId id="290" r:id="rId8"/>
    <p:sldId id="292" r:id="rId9"/>
    <p:sldId id="291" r:id="rId10"/>
    <p:sldId id="265" r:id="rId11"/>
    <p:sldId id="266" r:id="rId12"/>
    <p:sldId id="267" r:id="rId13"/>
    <p:sldId id="268" r:id="rId14"/>
    <p:sldId id="270" r:id="rId15"/>
    <p:sldId id="271" r:id="rId16"/>
    <p:sldId id="272" r:id="rId17"/>
    <p:sldId id="274" r:id="rId18"/>
    <p:sldId id="275" r:id="rId19"/>
    <p:sldId id="276" r:id="rId20"/>
    <p:sldId id="293" r:id="rId21"/>
    <p:sldId id="277" r:id="rId22"/>
    <p:sldId id="294" r:id="rId23"/>
    <p:sldId id="278" r:id="rId24"/>
    <p:sldId id="279" r:id="rId25"/>
    <p:sldId id="280" r:id="rId26"/>
    <p:sldId id="281" r:id="rId27"/>
    <p:sldId id="282" r:id="rId28"/>
    <p:sldId id="269" r:id="rId29"/>
    <p:sldId id="289" r:id="rId30"/>
    <p:sldId id="283" r:id="rId31"/>
    <p:sldId id="284" r:id="rId32"/>
    <p:sldId id="285" r:id="rId33"/>
    <p:sldId id="286" r:id="rId34"/>
    <p:sldId id="287" r:id="rId35"/>
    <p:sldId id="295" r:id="rId36"/>
    <p:sldId id="296" r:id="rId37"/>
    <p:sldId id="297"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p:scale>
          <a:sx n="75" d="100"/>
          <a:sy n="75" d="100"/>
        </p:scale>
        <p:origin x="1085" y="1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D4DAE88E-0C48-4A99-93B1-DB35F5C57803}" type="datetimeFigureOut">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DC29B3F6-8A4F-4B98-B22A-7900DE4757E7}" type="slidenum">
              <a:rPr lang="en-US" smtClean="0"/>
              <a:t>‹#›</a:t>
            </a:fld>
            <a:endParaRPr lang="en-US" dirty="0"/>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DAE88E-0C48-4A99-93B1-DB35F5C57803}" type="datetimeFigureOut">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29B3F6-8A4F-4B98-B22A-7900DE4757E7}"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7048577" y="395427"/>
            <a:ext cx="1485531" cy="578898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DAE88E-0C48-4A99-93B1-DB35F5C57803}" type="datetimeFigureOut">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29B3F6-8A4F-4B98-B22A-7900DE4757E7}"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DAE88E-0C48-4A99-93B1-DB35F5C57803}" type="datetimeFigureOut">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29B3F6-8A4F-4B98-B22A-7900DE4757E7}"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D4DAE88E-0C48-4A99-93B1-DB35F5C57803}" type="datetimeFigureOut">
              <a:rPr lang="en-US" smtClean="0"/>
              <a:t>5/26/2023</a:t>
            </a:fld>
            <a:endParaRPr lang="en-US" dirty="0"/>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29B3F6-8A4F-4B98-B22A-7900DE4757E7}" type="slidenum">
              <a:rPr lang="en-US" smtClean="0"/>
              <a:t>‹#›</a:t>
            </a:fld>
            <a:endParaRPr lang="en-US" dirty="0"/>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a:t>Click to edit Master title style</a:t>
            </a:r>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DAE88E-0C48-4A99-93B1-DB35F5C57803}" type="datetimeFigureOut">
              <a:rPr lang="en-US" smtClean="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C29B3F6-8A4F-4B98-B22A-7900DE4757E7}"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DAE88E-0C48-4A99-93B1-DB35F5C57803}" type="datetimeFigureOut">
              <a:rPr lang="en-US" smtClean="0"/>
              <a:t>5/26/2023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C29B3F6-8A4F-4B98-B22A-7900DE4757E7}"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DAE88E-0C48-4A99-93B1-DB35F5C57803}" type="datetimeFigureOut">
              <a:rPr lang="en-US" smtClean="0"/>
              <a:t>5/26/2023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C29B3F6-8A4F-4B98-B22A-7900DE4757E7}"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p:cNvSpPr>
            <a:spLocks noGrp="1"/>
          </p:cNvSpPr>
          <p:nvPr>
            <p:ph type="dt" sz="half" idx="10"/>
          </p:nvPr>
        </p:nvSpPr>
        <p:spPr/>
        <p:txBody>
          <a:bodyPr/>
          <a:lstStyle/>
          <a:p>
            <a:fld id="{D4DAE88E-0C48-4A99-93B1-DB35F5C57803}" type="datetimeFigureOut">
              <a:rPr lang="en-US" smtClean="0"/>
              <a:t>5/26/2023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C29B3F6-8A4F-4B98-B22A-7900DE4757E7}"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DAE88E-0C48-4A99-93B1-DB35F5C57803}" type="datetimeFigureOut">
              <a:rPr lang="en-US" smtClean="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C29B3F6-8A4F-4B98-B22A-7900DE4757E7}" type="slidenum">
              <a:rPr lang="en-US" smtClean="0"/>
              <a:t>‹#›</a:t>
            </a:fld>
            <a:endParaRPr lang="en-US" dirty="0"/>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p:txBody>
          <a:bodyPr/>
          <a:lstStyle/>
          <a:p>
            <a:fld id="{D4DAE88E-0C48-4A99-93B1-DB35F5C57803}" type="datetimeFigureOut">
              <a:rPr lang="en-US" smtClean="0"/>
              <a:t>5/26/2023</a:t>
            </a:fld>
            <a:endParaRPr lang="en-US" dirty="0"/>
          </a:p>
        </p:txBody>
      </p:sp>
      <p:sp>
        <p:nvSpPr>
          <p:cNvPr id="7" name="Slide Number Placeholder 6"/>
          <p:cNvSpPr>
            <a:spLocks noGrp="1"/>
          </p:cNvSpPr>
          <p:nvPr>
            <p:ph type="sldNum" sz="quarter" idx="12"/>
          </p:nvPr>
        </p:nvSpPr>
        <p:spPr/>
        <p:txBody>
          <a:bodyPr/>
          <a:lstStyle/>
          <a:p>
            <a:fld id="{DC29B3F6-8A4F-4B98-B22A-7900DE4757E7}" type="slidenum">
              <a:rPr lang="en-US" smtClean="0"/>
              <a:t>‹#›</a:t>
            </a:fld>
            <a:endParaRPr lang="en-US" dirty="0"/>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D4DAE88E-0C48-4A99-93B1-DB35F5C57803}" type="datetimeFigureOut">
              <a:rPr lang="en-US" smtClean="0"/>
              <a:t>5/26/2023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DC29B3F6-8A4F-4B98-B22A-7900DE4757E7}" type="slidenum">
              <a:rPr lang="en-US" smtClean="0"/>
              <a:t>‹#›</a:t>
            </a:fld>
            <a:endParaRPr lang="en-US" dirty="0"/>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atos.gob.mx/busca/dataset/informacion-referente-a-casos-covid-19-en-mexico" TargetMode="External"/><Relationship Id="rId2" Type="http://schemas.openxmlformats.org/officeDocument/2006/relationships/hyperlink" Target="https://www.kaggle.com/datasets/meirnizri/covid19-datase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2" name="Title 1"/>
          <p:cNvSpPr>
            <a:spLocks noGrp="1"/>
          </p:cNvSpPr>
          <p:nvPr>
            <p:ph type="ctrTitle"/>
          </p:nvPr>
        </p:nvSpPr>
        <p:spPr/>
        <p:txBody>
          <a:bodyPr/>
          <a:lstStyle/>
          <a:p>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52"/>
          <a:stretch/>
        </p:blipFill>
        <p:spPr bwMode="auto">
          <a:xfrm>
            <a:off x="0" y="0"/>
            <a:ext cx="9144000" cy="6887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311DCA34-62A2-4014-97D9-14A9C1508B74}"/>
              </a:ext>
            </a:extLst>
          </p:cNvPr>
          <p:cNvSpPr txBox="1"/>
          <p:nvPr/>
        </p:nvSpPr>
        <p:spPr>
          <a:xfrm>
            <a:off x="0" y="2690336"/>
            <a:ext cx="9128760" cy="1569660"/>
          </a:xfrm>
          <a:prstGeom prst="rect">
            <a:avLst/>
          </a:prstGeom>
          <a:noFill/>
        </p:spPr>
        <p:txBody>
          <a:bodyPr wrap="square" rtlCol="0">
            <a:spAutoFit/>
          </a:bodyPr>
          <a:lstStyle/>
          <a:p>
            <a:pPr algn="ctr"/>
            <a:r>
              <a:rPr lang="en-US" sz="4800" b="0" i="0" dirty="0">
                <a:solidFill>
                  <a:srgbClr val="FFC000"/>
                </a:solidFill>
                <a:effectLst/>
                <a:latin typeface="Arial" panose="020B0604020202020204" pitchFamily="34" charset="0"/>
              </a:rPr>
              <a:t>Covid 19 Analysis and Risk Prediction</a:t>
            </a:r>
          </a:p>
        </p:txBody>
      </p:sp>
      <p:sp>
        <p:nvSpPr>
          <p:cNvPr id="5" name="TextBox 4">
            <a:extLst>
              <a:ext uri="{FF2B5EF4-FFF2-40B4-BE49-F238E27FC236}">
                <a16:creationId xmlns:a16="http://schemas.microsoft.com/office/drawing/2014/main" id="{2BD95DFC-9434-4B8E-B43B-3B28CDF39BDC}"/>
              </a:ext>
            </a:extLst>
          </p:cNvPr>
          <p:cNvSpPr txBox="1"/>
          <p:nvPr/>
        </p:nvSpPr>
        <p:spPr>
          <a:xfrm>
            <a:off x="5410200" y="4953000"/>
            <a:ext cx="3429000" cy="1200329"/>
          </a:xfrm>
          <a:prstGeom prst="rect">
            <a:avLst/>
          </a:prstGeom>
          <a:noFill/>
        </p:spPr>
        <p:txBody>
          <a:bodyPr wrap="square" rtlCol="0">
            <a:spAutoFit/>
          </a:bodyPr>
          <a:lstStyle/>
          <a:p>
            <a:r>
              <a:rPr lang="en-US" sz="2400" dirty="0">
                <a:solidFill>
                  <a:srgbClr val="FFC000"/>
                </a:solidFill>
              </a:rPr>
              <a:t>Presented to you by:</a:t>
            </a:r>
          </a:p>
          <a:p>
            <a:endParaRPr lang="en-US" sz="2400" dirty="0">
              <a:solidFill>
                <a:srgbClr val="FFC000"/>
              </a:solidFill>
            </a:endParaRPr>
          </a:p>
          <a:p>
            <a:r>
              <a:rPr lang="en-US" sz="2400" dirty="0">
                <a:solidFill>
                  <a:srgbClr val="FFC000"/>
                </a:solidFill>
              </a:rPr>
              <a:t>Raed Habib</a:t>
            </a:r>
          </a:p>
        </p:txBody>
      </p:sp>
    </p:spTree>
    <p:extLst>
      <p:ext uri="{BB962C8B-B14F-4D97-AF65-F5344CB8AC3E}">
        <p14:creationId xmlns:p14="http://schemas.microsoft.com/office/powerpoint/2010/main" val="189346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22664" y="1447799"/>
            <a:ext cx="7467600" cy="1015663"/>
          </a:xfrm>
          <a:prstGeom prst="rect">
            <a:avLst/>
          </a:prstGeom>
          <a:noFill/>
        </p:spPr>
        <p:txBody>
          <a:bodyPr wrap="square" rtlCol="0">
            <a:spAutoFit/>
          </a:bodyPr>
          <a:lstStyle/>
          <a:p>
            <a:r>
              <a:rPr lang="en-US" sz="3600" b="1" dirty="0"/>
              <a:t>Initial Questions to be Answered:</a:t>
            </a:r>
            <a:endParaRPr lang="en-US" sz="3600" dirty="0"/>
          </a:p>
          <a:p>
            <a:endParaRPr lang="en-US" sz="2400" dirty="0"/>
          </a:p>
        </p:txBody>
      </p:sp>
    </p:spTree>
    <p:extLst>
      <p:ext uri="{BB962C8B-B14F-4D97-AF65-F5344CB8AC3E}">
        <p14:creationId xmlns:p14="http://schemas.microsoft.com/office/powerpoint/2010/main" val="1096759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614680"/>
            <a:ext cx="20574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04800" y="1752600"/>
            <a:ext cx="8686800" cy="4373563"/>
          </a:xfrm>
        </p:spPr>
        <p:txBody>
          <a:bodyPr>
            <a:normAutofit fontScale="92500" lnSpcReduction="10000"/>
          </a:bodyPr>
          <a:lstStyle/>
          <a:p>
            <a:pPr marL="114300" indent="0">
              <a:buNone/>
            </a:pPr>
            <a:r>
              <a:rPr lang="en-US" sz="2100" b="1" dirty="0">
                <a:latin typeface="Arial Unicode MS" pitchFamily="34" charset="-128"/>
                <a:ea typeface="Arial Unicode MS" pitchFamily="34" charset="-128"/>
                <a:cs typeface="Arial Unicode MS" pitchFamily="34" charset="-128"/>
              </a:rPr>
              <a:t>1-  How many people have died?</a:t>
            </a:r>
            <a:endParaRPr lang="en-US" sz="2100" dirty="0">
              <a:latin typeface="Arial Unicode MS" pitchFamily="34" charset="-128"/>
              <a:ea typeface="Arial Unicode MS" pitchFamily="34" charset="-128"/>
              <a:cs typeface="Arial Unicode MS" pitchFamily="34" charset="-128"/>
            </a:endParaRPr>
          </a:p>
          <a:p>
            <a:pPr marL="114300" indent="0">
              <a:buNone/>
            </a:pPr>
            <a:r>
              <a:rPr lang="en-US" sz="2100" b="1" dirty="0">
                <a:latin typeface="Arial Unicode MS" pitchFamily="34" charset="-128"/>
                <a:ea typeface="Arial Unicode MS" pitchFamily="34" charset="-128"/>
                <a:cs typeface="Arial Unicode MS" pitchFamily="34" charset="-128"/>
              </a:rPr>
              <a:t>2-  And, did they all have the same results?</a:t>
            </a:r>
            <a:endParaRPr lang="en-US" sz="2100" dirty="0">
              <a:latin typeface="Arial Unicode MS" pitchFamily="34" charset="-128"/>
              <a:ea typeface="Arial Unicode MS" pitchFamily="34" charset="-128"/>
              <a:cs typeface="Arial Unicode MS" pitchFamily="34" charset="-128"/>
            </a:endParaRPr>
          </a:p>
          <a:p>
            <a:pPr marL="114300" indent="0">
              <a:buNone/>
            </a:pPr>
            <a:r>
              <a:rPr lang="en-US" sz="2100" b="1" dirty="0">
                <a:latin typeface="Arial Unicode MS" pitchFamily="34" charset="-128"/>
                <a:ea typeface="Arial Unicode MS" pitchFamily="34" charset="-128"/>
                <a:cs typeface="Arial Unicode MS" pitchFamily="34" charset="-128"/>
              </a:rPr>
              <a:t>3-  Is it true that age has some impact?</a:t>
            </a:r>
            <a:endParaRPr lang="en-US" sz="2100" dirty="0">
              <a:latin typeface="Arial Unicode MS" pitchFamily="34" charset="-128"/>
              <a:ea typeface="Arial Unicode MS" pitchFamily="34" charset="-128"/>
              <a:cs typeface="Arial Unicode MS" pitchFamily="34" charset="-128"/>
            </a:endParaRPr>
          </a:p>
          <a:p>
            <a:pPr marL="114300" indent="0">
              <a:buNone/>
            </a:pPr>
            <a:r>
              <a:rPr lang="en-US" sz="2100" b="1" dirty="0">
                <a:latin typeface="Arial Unicode MS" pitchFamily="34" charset="-128"/>
                <a:ea typeface="Arial Unicode MS" pitchFamily="34" charset="-128"/>
                <a:cs typeface="Arial Unicode MS" pitchFamily="34" charset="-128"/>
              </a:rPr>
              <a:t>4-  Does Obesity have any impact</a:t>
            </a:r>
            <a:endParaRPr lang="en-US" sz="2100" dirty="0">
              <a:latin typeface="Arial Unicode MS" pitchFamily="34" charset="-128"/>
              <a:ea typeface="Arial Unicode MS" pitchFamily="34" charset="-128"/>
              <a:cs typeface="Arial Unicode MS" pitchFamily="34" charset="-128"/>
            </a:endParaRPr>
          </a:p>
          <a:p>
            <a:pPr marL="114300" indent="0">
              <a:buNone/>
            </a:pPr>
            <a:r>
              <a:rPr lang="en-US" sz="2100" b="1" dirty="0">
                <a:latin typeface="Arial Unicode MS" pitchFamily="34" charset="-128"/>
                <a:ea typeface="Arial Unicode MS" pitchFamily="34" charset="-128"/>
                <a:cs typeface="Arial Unicode MS" pitchFamily="34" charset="-128"/>
              </a:rPr>
              <a:t>5-  Does gender have any impact?</a:t>
            </a:r>
            <a:endParaRPr lang="en-US" sz="2100" dirty="0">
              <a:latin typeface="Arial Unicode MS" pitchFamily="34" charset="-128"/>
              <a:ea typeface="Arial Unicode MS" pitchFamily="34" charset="-128"/>
              <a:cs typeface="Arial Unicode MS" pitchFamily="34" charset="-128"/>
            </a:endParaRPr>
          </a:p>
          <a:p>
            <a:pPr marL="114300" indent="0">
              <a:buNone/>
            </a:pPr>
            <a:r>
              <a:rPr lang="en-US" sz="2100" b="1" dirty="0">
                <a:latin typeface="Arial Unicode MS" pitchFamily="34" charset="-128"/>
                <a:ea typeface="Arial Unicode MS" pitchFamily="34" charset="-128"/>
                <a:cs typeface="Arial Unicode MS" pitchFamily="34" charset="-128"/>
              </a:rPr>
              <a:t>6-  How do other diseases affect the patient classification?</a:t>
            </a:r>
            <a:endParaRPr lang="en-US" sz="2100" dirty="0">
              <a:latin typeface="Arial Unicode MS" pitchFamily="34" charset="-128"/>
              <a:ea typeface="Arial Unicode MS" pitchFamily="34" charset="-128"/>
              <a:cs typeface="Arial Unicode MS" pitchFamily="34" charset="-128"/>
            </a:endParaRPr>
          </a:p>
          <a:p>
            <a:pPr marL="114300" indent="0">
              <a:buNone/>
            </a:pPr>
            <a:r>
              <a:rPr lang="en-US" sz="2100" b="1" dirty="0">
                <a:latin typeface="Arial Unicode MS" pitchFamily="34" charset="-128"/>
                <a:ea typeface="Arial Unicode MS" pitchFamily="34" charset="-128"/>
                <a:cs typeface="Arial Unicode MS" pitchFamily="34" charset="-128"/>
              </a:rPr>
              <a:t>7-  How many patients were diagnosed with Covid 19 of 1st, 2nd, or 3rd degrees?</a:t>
            </a:r>
            <a:endParaRPr lang="en-US" sz="2100" dirty="0">
              <a:latin typeface="Arial Unicode MS" pitchFamily="34" charset="-128"/>
              <a:ea typeface="Arial Unicode MS" pitchFamily="34" charset="-128"/>
              <a:cs typeface="Arial Unicode MS" pitchFamily="34" charset="-128"/>
            </a:endParaRPr>
          </a:p>
          <a:p>
            <a:pPr marL="114300" indent="0">
              <a:buNone/>
            </a:pPr>
            <a:r>
              <a:rPr lang="en-US" sz="2100" b="1" dirty="0">
                <a:latin typeface="Arial Unicode MS" pitchFamily="34" charset="-128"/>
                <a:ea typeface="Arial Unicode MS" pitchFamily="34" charset="-128"/>
                <a:cs typeface="Arial Unicode MS" pitchFamily="34" charset="-128"/>
              </a:rPr>
              <a:t>8-  How many of them have died?</a:t>
            </a:r>
            <a:endParaRPr lang="en-US" sz="2100" dirty="0">
              <a:latin typeface="Arial Unicode MS" pitchFamily="34" charset="-128"/>
              <a:ea typeface="Arial Unicode MS" pitchFamily="34" charset="-128"/>
              <a:cs typeface="Arial Unicode MS" pitchFamily="34" charset="-128"/>
            </a:endParaRPr>
          </a:p>
          <a:p>
            <a:pPr marL="114300" indent="0">
              <a:buNone/>
            </a:pPr>
            <a:r>
              <a:rPr lang="en-US" sz="2100" b="1" dirty="0">
                <a:latin typeface="Arial Unicode MS" pitchFamily="34" charset="-128"/>
                <a:ea typeface="Arial Unicode MS" pitchFamily="34" charset="-128"/>
                <a:cs typeface="Arial Unicode MS" pitchFamily="34" charset="-128"/>
              </a:rPr>
              <a:t>9-  How many patients were hospitalized?</a:t>
            </a:r>
            <a:endParaRPr lang="en-US" sz="2100" dirty="0">
              <a:latin typeface="Arial Unicode MS" pitchFamily="34" charset="-128"/>
              <a:ea typeface="Arial Unicode MS" pitchFamily="34" charset="-128"/>
              <a:cs typeface="Arial Unicode MS" pitchFamily="34" charset="-128"/>
            </a:endParaRPr>
          </a:p>
          <a:p>
            <a:pPr marL="114300" indent="0">
              <a:buNone/>
            </a:pPr>
            <a:r>
              <a:rPr lang="en-US" sz="2100" b="1" dirty="0">
                <a:latin typeface="Arial Unicode MS" pitchFamily="34" charset="-128"/>
                <a:ea typeface="Arial Unicode MS" pitchFamily="34" charset="-128"/>
                <a:cs typeface="Arial Unicode MS" pitchFamily="34" charset="-128"/>
              </a:rPr>
              <a:t>10-  How many of them have died?</a:t>
            </a:r>
            <a:endParaRPr lang="en-US" sz="2100" dirty="0">
              <a:latin typeface="Arial Unicode MS" pitchFamily="34" charset="-128"/>
              <a:ea typeface="Arial Unicode MS" pitchFamily="34" charset="-128"/>
              <a:cs typeface="Arial Unicode MS" pitchFamily="34" charset="-128"/>
            </a:endParaRPr>
          </a:p>
          <a:p>
            <a:pPr marL="114300" indent="0">
              <a:buNone/>
            </a:pPr>
            <a:r>
              <a:rPr lang="en-US" sz="2100" b="1" dirty="0">
                <a:latin typeface="Arial Unicode MS" pitchFamily="34" charset="-128"/>
                <a:ea typeface="Arial Unicode MS" pitchFamily="34" charset="-128"/>
                <a:cs typeface="Arial Unicode MS" pitchFamily="34" charset="-128"/>
              </a:rPr>
              <a:t>11-  How many patients had been admitted to an Intensive Care Unit?</a:t>
            </a:r>
            <a:endParaRPr lang="en-US" sz="2100" dirty="0">
              <a:latin typeface="Arial Unicode MS" pitchFamily="34" charset="-128"/>
              <a:ea typeface="Arial Unicode MS" pitchFamily="34" charset="-128"/>
              <a:cs typeface="Arial Unicode MS" pitchFamily="34" charset="-128"/>
            </a:endParaRPr>
          </a:p>
          <a:p>
            <a:pPr marL="114300" indent="0">
              <a:buNone/>
            </a:pPr>
            <a:r>
              <a:rPr lang="en-US" sz="2100" b="1" dirty="0">
                <a:latin typeface="Arial Unicode MS" pitchFamily="34" charset="-128"/>
                <a:ea typeface="Arial Unicode MS" pitchFamily="34" charset="-128"/>
                <a:cs typeface="Arial Unicode MS" pitchFamily="34" charset="-128"/>
              </a:rPr>
              <a:t>12-  How many of them have died?</a:t>
            </a:r>
            <a:endParaRPr lang="en-US" sz="2100" dirty="0">
              <a:latin typeface="Arial Unicode MS" pitchFamily="34" charset="-128"/>
              <a:ea typeface="Arial Unicode MS" pitchFamily="34" charset="-128"/>
              <a:cs typeface="Arial Unicode MS" pitchFamily="34" charset="-128"/>
            </a:endParaRPr>
          </a:p>
          <a:p>
            <a:endParaRPr lang="en-US" dirty="0"/>
          </a:p>
        </p:txBody>
      </p:sp>
      <p:sp>
        <p:nvSpPr>
          <p:cNvPr id="5" name="TextBox 4"/>
          <p:cNvSpPr txBox="1"/>
          <p:nvPr/>
        </p:nvSpPr>
        <p:spPr>
          <a:xfrm>
            <a:off x="1066800" y="619760"/>
            <a:ext cx="5851282" cy="523220"/>
          </a:xfrm>
          <a:prstGeom prst="rect">
            <a:avLst/>
          </a:prstGeom>
          <a:noFill/>
        </p:spPr>
        <p:txBody>
          <a:bodyPr wrap="none" rtlCol="0">
            <a:spAutoFit/>
          </a:bodyPr>
          <a:lstStyle/>
          <a:p>
            <a:r>
              <a:rPr lang="en-US" sz="2800" b="1" dirty="0"/>
              <a:t>Initial </a:t>
            </a:r>
            <a:r>
              <a:rPr lang="en-US" sz="2800" b="1" dirty="0">
                <a:solidFill>
                  <a:schemeClr val="bg1"/>
                </a:solidFill>
              </a:rPr>
              <a:t>Questions to be Answered:</a:t>
            </a:r>
            <a:endParaRPr lang="en-US" sz="2800" dirty="0">
              <a:solidFill>
                <a:schemeClr val="bg1"/>
              </a:solidFill>
            </a:endParaRPr>
          </a:p>
        </p:txBody>
      </p:sp>
    </p:spTree>
    <p:extLst>
      <p:ext uri="{BB962C8B-B14F-4D97-AF65-F5344CB8AC3E}">
        <p14:creationId xmlns:p14="http://schemas.microsoft.com/office/powerpoint/2010/main" val="3795407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838200" y="1752600"/>
            <a:ext cx="7467599"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36602" y="685800"/>
            <a:ext cx="4670793"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Exploratory Data Analysis</a:t>
            </a:r>
          </a:p>
        </p:txBody>
      </p:sp>
    </p:spTree>
    <p:extLst>
      <p:ext uri="{BB962C8B-B14F-4D97-AF65-F5344CB8AC3E}">
        <p14:creationId xmlns:p14="http://schemas.microsoft.com/office/powerpoint/2010/main" val="4116051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225335" y="1914526"/>
            <a:ext cx="4389120" cy="4181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680" y="1914526"/>
            <a:ext cx="4239985" cy="4181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5E3D6846-8ECD-4827-809E-844E90A8E3F4}"/>
              </a:ext>
            </a:extLst>
          </p:cNvPr>
          <p:cNvSpPr txBox="1"/>
          <p:nvPr/>
        </p:nvSpPr>
        <p:spPr>
          <a:xfrm>
            <a:off x="2236602" y="685800"/>
            <a:ext cx="4670793"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Exploratory Data Analysis</a:t>
            </a:r>
          </a:p>
        </p:txBody>
      </p:sp>
    </p:spTree>
    <p:extLst>
      <p:ext uri="{BB962C8B-B14F-4D97-AF65-F5344CB8AC3E}">
        <p14:creationId xmlns:p14="http://schemas.microsoft.com/office/powerpoint/2010/main" val="2457428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85342"/>
            <a:ext cx="4460586" cy="4367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14765" y="1985342"/>
            <a:ext cx="4100636" cy="437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BCD58912-A145-4954-A0EF-F5171EFA8120}"/>
              </a:ext>
            </a:extLst>
          </p:cNvPr>
          <p:cNvSpPr txBox="1"/>
          <p:nvPr/>
        </p:nvSpPr>
        <p:spPr>
          <a:xfrm>
            <a:off x="2236602" y="685800"/>
            <a:ext cx="4670793"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Exploratory Data Analysis</a:t>
            </a:r>
          </a:p>
        </p:txBody>
      </p:sp>
    </p:spTree>
    <p:extLst>
      <p:ext uri="{BB962C8B-B14F-4D97-AF65-F5344CB8AC3E}">
        <p14:creationId xmlns:p14="http://schemas.microsoft.com/office/powerpoint/2010/main" val="3730860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7400" y="1752600"/>
            <a:ext cx="4985515" cy="470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FD0B992A-7F39-462D-BAC9-B4B434CD99C9}"/>
              </a:ext>
            </a:extLst>
          </p:cNvPr>
          <p:cNvSpPr txBox="1"/>
          <p:nvPr/>
        </p:nvSpPr>
        <p:spPr>
          <a:xfrm>
            <a:off x="2236602" y="685800"/>
            <a:ext cx="4670793"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Exploratory Data Analysis</a:t>
            </a:r>
          </a:p>
        </p:txBody>
      </p:sp>
    </p:spTree>
    <p:extLst>
      <p:ext uri="{BB962C8B-B14F-4D97-AF65-F5344CB8AC3E}">
        <p14:creationId xmlns:p14="http://schemas.microsoft.com/office/powerpoint/2010/main" val="708118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249244" y="2427044"/>
            <a:ext cx="3865880" cy="30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267200" y="2427044"/>
            <a:ext cx="4642796" cy="30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E3D36293-2EE1-469D-8022-DF2A7AB4CFA9}"/>
              </a:ext>
            </a:extLst>
          </p:cNvPr>
          <p:cNvSpPr txBox="1"/>
          <p:nvPr/>
        </p:nvSpPr>
        <p:spPr>
          <a:xfrm>
            <a:off x="2236602" y="685800"/>
            <a:ext cx="4670793"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Exploratory Data Analysis</a:t>
            </a:r>
          </a:p>
        </p:txBody>
      </p:sp>
    </p:spTree>
    <p:extLst>
      <p:ext uri="{BB962C8B-B14F-4D97-AF65-F5344CB8AC3E}">
        <p14:creationId xmlns:p14="http://schemas.microsoft.com/office/powerpoint/2010/main" val="621257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506507" y="1828800"/>
            <a:ext cx="8141422" cy="4627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6130B6A5-8ACA-4066-BBDB-25B4B258AF60}"/>
              </a:ext>
            </a:extLst>
          </p:cNvPr>
          <p:cNvSpPr txBox="1"/>
          <p:nvPr/>
        </p:nvSpPr>
        <p:spPr>
          <a:xfrm>
            <a:off x="2236602" y="685800"/>
            <a:ext cx="4670793"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Exploratory Data Analysis</a:t>
            </a:r>
          </a:p>
        </p:txBody>
      </p:sp>
    </p:spTree>
    <p:extLst>
      <p:ext uri="{BB962C8B-B14F-4D97-AF65-F5344CB8AC3E}">
        <p14:creationId xmlns:p14="http://schemas.microsoft.com/office/powerpoint/2010/main" val="1817162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605665" y="1905000"/>
            <a:ext cx="796292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9CE71819-45F9-406F-8C7F-C98F12FAF7A8}"/>
              </a:ext>
            </a:extLst>
          </p:cNvPr>
          <p:cNvSpPr txBox="1"/>
          <p:nvPr/>
        </p:nvSpPr>
        <p:spPr>
          <a:xfrm>
            <a:off x="2236602" y="685800"/>
            <a:ext cx="4670793"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Exploratory Data Analysis</a:t>
            </a:r>
          </a:p>
        </p:txBody>
      </p:sp>
    </p:spTree>
    <p:extLst>
      <p:ext uri="{BB962C8B-B14F-4D97-AF65-F5344CB8AC3E}">
        <p14:creationId xmlns:p14="http://schemas.microsoft.com/office/powerpoint/2010/main" val="1550569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546953" y="1752600"/>
            <a:ext cx="8043922"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82D92280-0C36-4DF5-9764-A9356529AE15}"/>
              </a:ext>
            </a:extLst>
          </p:cNvPr>
          <p:cNvSpPr txBox="1"/>
          <p:nvPr/>
        </p:nvSpPr>
        <p:spPr>
          <a:xfrm>
            <a:off x="2236602" y="685800"/>
            <a:ext cx="4670793"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Exploratory Data Analysis</a:t>
            </a:r>
          </a:p>
        </p:txBody>
      </p:sp>
    </p:spTree>
    <p:extLst>
      <p:ext uri="{BB962C8B-B14F-4D97-AF65-F5344CB8AC3E}">
        <p14:creationId xmlns:p14="http://schemas.microsoft.com/office/powerpoint/2010/main" val="2431464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860" y="413209"/>
            <a:ext cx="8260672" cy="1039427"/>
          </a:xfrm>
        </p:spPr>
        <p:txBody>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6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371600" y="838200"/>
            <a:ext cx="2057400" cy="584775"/>
          </a:xfrm>
          <a:prstGeom prst="rect">
            <a:avLst/>
          </a:prstGeom>
          <a:noFill/>
        </p:spPr>
        <p:txBody>
          <a:bodyPr wrap="square" rtlCol="0">
            <a:spAutoFit/>
          </a:bodyPr>
          <a:lstStyle/>
          <a:p>
            <a:r>
              <a:rPr lang="en-US" sz="3200" dirty="0">
                <a:solidFill>
                  <a:schemeClr val="bg1"/>
                </a:solidFill>
                <a:latin typeface="Arial Rounded MT Bold" pitchFamily="34" charset="0"/>
              </a:rPr>
              <a:t>Agenda</a:t>
            </a:r>
          </a:p>
        </p:txBody>
      </p:sp>
      <p:sp>
        <p:nvSpPr>
          <p:cNvPr id="7" name="TextBox 6"/>
          <p:cNvSpPr txBox="1"/>
          <p:nvPr/>
        </p:nvSpPr>
        <p:spPr>
          <a:xfrm>
            <a:off x="1571527" y="1962834"/>
            <a:ext cx="1676400" cy="646331"/>
          </a:xfrm>
          <a:prstGeom prst="rect">
            <a:avLst/>
          </a:prstGeom>
          <a:noFill/>
        </p:spPr>
        <p:txBody>
          <a:bodyPr wrap="square" rtlCol="0">
            <a:spAutoFit/>
          </a:bodyPr>
          <a:lstStyle/>
          <a:p>
            <a:r>
              <a:rPr lang="en-US" dirty="0">
                <a:solidFill>
                  <a:schemeClr val="bg1"/>
                </a:solidFill>
              </a:rPr>
              <a:t>Introduction</a:t>
            </a:r>
          </a:p>
          <a:p>
            <a:endParaRPr lang="en-US" dirty="0">
              <a:solidFill>
                <a:schemeClr val="bg1"/>
              </a:solidFill>
            </a:endParaRPr>
          </a:p>
        </p:txBody>
      </p:sp>
      <p:sp>
        <p:nvSpPr>
          <p:cNvPr id="8" name="TextBox 7"/>
          <p:cNvSpPr txBox="1"/>
          <p:nvPr/>
        </p:nvSpPr>
        <p:spPr>
          <a:xfrm>
            <a:off x="1545608" y="2176380"/>
            <a:ext cx="2188191" cy="646331"/>
          </a:xfrm>
          <a:prstGeom prst="rect">
            <a:avLst/>
          </a:prstGeom>
          <a:noFill/>
        </p:spPr>
        <p:txBody>
          <a:bodyPr wrap="square" rtlCol="0">
            <a:spAutoFit/>
          </a:bodyPr>
          <a:lstStyle/>
          <a:p>
            <a:r>
              <a:rPr lang="en-US" dirty="0"/>
              <a:t>Overview</a:t>
            </a:r>
          </a:p>
          <a:p>
            <a:r>
              <a:rPr lang="en-US" dirty="0">
                <a:solidFill>
                  <a:schemeClr val="bg1"/>
                </a:solidFill>
              </a:rPr>
              <a:t>Dataset Overview </a:t>
            </a:r>
          </a:p>
        </p:txBody>
      </p:sp>
      <p:sp>
        <p:nvSpPr>
          <p:cNvPr id="9" name="TextBox 8"/>
          <p:cNvSpPr txBox="1"/>
          <p:nvPr/>
        </p:nvSpPr>
        <p:spPr>
          <a:xfrm>
            <a:off x="1543247" y="2971800"/>
            <a:ext cx="3759362" cy="646331"/>
          </a:xfrm>
          <a:prstGeom prst="rect">
            <a:avLst/>
          </a:prstGeom>
          <a:noFill/>
        </p:spPr>
        <p:txBody>
          <a:bodyPr wrap="none" rtlCol="0">
            <a:spAutoFit/>
          </a:bodyPr>
          <a:lstStyle/>
          <a:p>
            <a:r>
              <a:rPr lang="en-US" dirty="0">
                <a:solidFill>
                  <a:schemeClr val="bg1"/>
                </a:solidFill>
              </a:rPr>
              <a:t>Initial</a:t>
            </a:r>
            <a:r>
              <a:rPr lang="en-US" dirty="0"/>
              <a:t> </a:t>
            </a:r>
            <a:r>
              <a:rPr lang="en-US" dirty="0">
                <a:solidFill>
                  <a:schemeClr val="bg1"/>
                </a:solidFill>
              </a:rPr>
              <a:t>Questions</a:t>
            </a:r>
            <a:r>
              <a:rPr lang="en-US" dirty="0"/>
              <a:t> </a:t>
            </a:r>
            <a:r>
              <a:rPr lang="en-US" dirty="0">
                <a:solidFill>
                  <a:schemeClr val="bg1"/>
                </a:solidFill>
              </a:rPr>
              <a:t>to</a:t>
            </a:r>
            <a:r>
              <a:rPr lang="en-US" dirty="0"/>
              <a:t> </a:t>
            </a:r>
            <a:r>
              <a:rPr lang="en-US" dirty="0">
                <a:solidFill>
                  <a:schemeClr val="bg1"/>
                </a:solidFill>
              </a:rPr>
              <a:t>be</a:t>
            </a:r>
            <a:r>
              <a:rPr lang="en-US" dirty="0"/>
              <a:t> </a:t>
            </a:r>
            <a:r>
              <a:rPr lang="en-US" dirty="0">
                <a:solidFill>
                  <a:schemeClr val="bg1"/>
                </a:solidFill>
              </a:rPr>
              <a:t>Answered</a:t>
            </a:r>
          </a:p>
          <a:p>
            <a:endParaRPr lang="en-US" dirty="0"/>
          </a:p>
        </p:txBody>
      </p:sp>
      <p:sp>
        <p:nvSpPr>
          <p:cNvPr id="10" name="TextBox 9"/>
          <p:cNvSpPr txBox="1"/>
          <p:nvPr/>
        </p:nvSpPr>
        <p:spPr>
          <a:xfrm>
            <a:off x="1564118" y="4047604"/>
            <a:ext cx="4046301" cy="646331"/>
          </a:xfrm>
          <a:prstGeom prst="rect">
            <a:avLst/>
          </a:prstGeom>
          <a:noFill/>
        </p:spPr>
        <p:txBody>
          <a:bodyPr wrap="none" rtlCol="0">
            <a:spAutoFit/>
          </a:bodyPr>
          <a:lstStyle/>
          <a:p>
            <a:r>
              <a:rPr lang="en-US" dirty="0">
                <a:solidFill>
                  <a:schemeClr val="bg1"/>
                </a:solidFill>
              </a:rPr>
              <a:t>Data</a:t>
            </a:r>
            <a:r>
              <a:rPr lang="en-US" dirty="0"/>
              <a:t> </a:t>
            </a:r>
            <a:r>
              <a:rPr lang="en-US" dirty="0">
                <a:solidFill>
                  <a:schemeClr val="bg1"/>
                </a:solidFill>
              </a:rPr>
              <a:t>Pre-processing</a:t>
            </a:r>
            <a:r>
              <a:rPr lang="en-US" dirty="0"/>
              <a:t> </a:t>
            </a:r>
            <a:r>
              <a:rPr lang="en-US" dirty="0">
                <a:solidFill>
                  <a:schemeClr val="bg1"/>
                </a:solidFill>
              </a:rPr>
              <a:t>and</a:t>
            </a:r>
            <a:r>
              <a:rPr lang="en-US" dirty="0"/>
              <a:t> </a:t>
            </a:r>
            <a:r>
              <a:rPr lang="en-US" dirty="0">
                <a:solidFill>
                  <a:schemeClr val="bg1"/>
                </a:solidFill>
              </a:rPr>
              <a:t>Problems</a:t>
            </a:r>
          </a:p>
          <a:p>
            <a:endParaRPr lang="en-US" dirty="0"/>
          </a:p>
        </p:txBody>
      </p:sp>
      <p:sp>
        <p:nvSpPr>
          <p:cNvPr id="12" name="TextBox 11"/>
          <p:cNvSpPr txBox="1"/>
          <p:nvPr/>
        </p:nvSpPr>
        <p:spPr>
          <a:xfrm>
            <a:off x="1543247" y="3533186"/>
            <a:ext cx="2978701" cy="646331"/>
          </a:xfrm>
          <a:prstGeom prst="rect">
            <a:avLst/>
          </a:prstGeom>
          <a:noFill/>
        </p:spPr>
        <p:txBody>
          <a:bodyPr wrap="none" rtlCol="0">
            <a:spAutoFit/>
          </a:bodyPr>
          <a:lstStyle/>
          <a:p>
            <a:r>
              <a:rPr lang="en-US" dirty="0">
                <a:solidFill>
                  <a:schemeClr val="bg1"/>
                </a:solidFill>
              </a:rPr>
              <a:t>Exploratory</a:t>
            </a:r>
            <a:r>
              <a:rPr lang="en-US" dirty="0"/>
              <a:t> </a:t>
            </a:r>
            <a:r>
              <a:rPr lang="en-US" dirty="0">
                <a:solidFill>
                  <a:schemeClr val="bg1"/>
                </a:solidFill>
              </a:rPr>
              <a:t>Data</a:t>
            </a:r>
            <a:r>
              <a:rPr lang="en-US" dirty="0"/>
              <a:t> </a:t>
            </a:r>
            <a:r>
              <a:rPr lang="en-US" dirty="0">
                <a:solidFill>
                  <a:schemeClr val="bg1"/>
                </a:solidFill>
              </a:rPr>
              <a:t>Analysis</a:t>
            </a:r>
          </a:p>
          <a:p>
            <a:endParaRPr lang="en-US" dirty="0"/>
          </a:p>
        </p:txBody>
      </p:sp>
      <p:sp>
        <p:nvSpPr>
          <p:cNvPr id="13" name="TextBox 12"/>
          <p:cNvSpPr txBox="1"/>
          <p:nvPr/>
        </p:nvSpPr>
        <p:spPr>
          <a:xfrm>
            <a:off x="1543247" y="4578139"/>
            <a:ext cx="2566728" cy="646331"/>
          </a:xfrm>
          <a:prstGeom prst="rect">
            <a:avLst/>
          </a:prstGeom>
          <a:noFill/>
        </p:spPr>
        <p:txBody>
          <a:bodyPr wrap="none" rtlCol="0">
            <a:spAutoFit/>
          </a:bodyPr>
          <a:lstStyle/>
          <a:p>
            <a:r>
              <a:rPr lang="en-US" dirty="0">
                <a:solidFill>
                  <a:schemeClr val="bg1"/>
                </a:solidFill>
              </a:rPr>
              <a:t>Modeling</a:t>
            </a:r>
            <a:r>
              <a:rPr lang="en-US" dirty="0"/>
              <a:t> </a:t>
            </a:r>
            <a:r>
              <a:rPr lang="en-US" dirty="0">
                <a:solidFill>
                  <a:schemeClr val="bg1"/>
                </a:solidFill>
              </a:rPr>
              <a:t>and</a:t>
            </a:r>
            <a:r>
              <a:rPr lang="en-US" dirty="0"/>
              <a:t> </a:t>
            </a:r>
            <a:r>
              <a:rPr lang="en-US" dirty="0">
                <a:solidFill>
                  <a:schemeClr val="bg1"/>
                </a:solidFill>
              </a:rPr>
              <a:t>Results</a:t>
            </a:r>
          </a:p>
          <a:p>
            <a:endParaRPr lang="en-US" dirty="0"/>
          </a:p>
        </p:txBody>
      </p:sp>
      <p:sp>
        <p:nvSpPr>
          <p:cNvPr id="15" name="TextBox 14"/>
          <p:cNvSpPr txBox="1"/>
          <p:nvPr/>
        </p:nvSpPr>
        <p:spPr>
          <a:xfrm>
            <a:off x="1558068" y="5147843"/>
            <a:ext cx="1600200" cy="646331"/>
          </a:xfrm>
          <a:prstGeom prst="rect">
            <a:avLst/>
          </a:prstGeom>
          <a:noFill/>
        </p:spPr>
        <p:txBody>
          <a:bodyPr wrap="square" rtlCol="0">
            <a:spAutoFit/>
          </a:bodyPr>
          <a:lstStyle/>
          <a:p>
            <a:r>
              <a:rPr lang="en-US" dirty="0">
                <a:solidFill>
                  <a:schemeClr val="bg1"/>
                </a:solidFill>
              </a:rPr>
              <a:t>Conclusion</a:t>
            </a:r>
          </a:p>
          <a:p>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633" y="3069022"/>
            <a:ext cx="261485" cy="22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521" y="2066761"/>
            <a:ext cx="253726" cy="21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521" y="2542326"/>
            <a:ext cx="253726" cy="219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535" y="3621235"/>
            <a:ext cx="239712" cy="20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521" y="4151531"/>
            <a:ext cx="253726" cy="219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743" y="5210010"/>
            <a:ext cx="274783" cy="237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699" y="4662390"/>
            <a:ext cx="283369" cy="244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5061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4648200" y="1981200"/>
            <a:ext cx="428136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49233834-E469-4258-A406-303B7367A8F8}"/>
              </a:ext>
            </a:extLst>
          </p:cNvPr>
          <p:cNvPicPr>
            <a:picLocks noChangeAspect="1"/>
          </p:cNvPicPr>
          <p:nvPr/>
        </p:nvPicPr>
        <p:blipFill>
          <a:blip r:embed="rId3"/>
          <a:stretch>
            <a:fillRect/>
          </a:stretch>
        </p:blipFill>
        <p:spPr>
          <a:xfrm>
            <a:off x="229676" y="1981200"/>
            <a:ext cx="4281365" cy="3962400"/>
          </a:xfrm>
          <a:prstGeom prst="rect">
            <a:avLst/>
          </a:prstGeom>
        </p:spPr>
      </p:pic>
      <p:sp>
        <p:nvSpPr>
          <p:cNvPr id="5" name="TextBox 4">
            <a:extLst>
              <a:ext uri="{FF2B5EF4-FFF2-40B4-BE49-F238E27FC236}">
                <a16:creationId xmlns:a16="http://schemas.microsoft.com/office/drawing/2014/main" id="{884F62C2-E7A4-463F-8F11-99AC28631733}"/>
              </a:ext>
            </a:extLst>
          </p:cNvPr>
          <p:cNvSpPr txBox="1"/>
          <p:nvPr/>
        </p:nvSpPr>
        <p:spPr>
          <a:xfrm>
            <a:off x="2236602" y="685800"/>
            <a:ext cx="4670793"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Exploratory Data Analysis</a:t>
            </a:r>
          </a:p>
        </p:txBody>
      </p:sp>
    </p:spTree>
    <p:extLst>
      <p:ext uri="{BB962C8B-B14F-4D97-AF65-F5344CB8AC3E}">
        <p14:creationId xmlns:p14="http://schemas.microsoft.com/office/powerpoint/2010/main" val="60754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838200" y="2133600"/>
            <a:ext cx="7467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25E00D80-2397-49A0-BC7C-02F80216DF93}"/>
              </a:ext>
            </a:extLst>
          </p:cNvPr>
          <p:cNvSpPr txBox="1"/>
          <p:nvPr/>
        </p:nvSpPr>
        <p:spPr>
          <a:xfrm>
            <a:off x="2236602" y="685800"/>
            <a:ext cx="4670793"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Exploratory Data Analysis</a:t>
            </a:r>
          </a:p>
        </p:txBody>
      </p:sp>
      <p:sp>
        <p:nvSpPr>
          <p:cNvPr id="2" name="TextBox 1">
            <a:extLst>
              <a:ext uri="{FF2B5EF4-FFF2-40B4-BE49-F238E27FC236}">
                <a16:creationId xmlns:a16="http://schemas.microsoft.com/office/drawing/2014/main" id="{6D2EF114-C0BC-42C9-966D-DE5D75EF1F6F}"/>
              </a:ext>
            </a:extLst>
          </p:cNvPr>
          <p:cNvSpPr txBox="1"/>
          <p:nvPr/>
        </p:nvSpPr>
        <p:spPr>
          <a:xfrm>
            <a:off x="1828798" y="1644134"/>
            <a:ext cx="5486400" cy="369332"/>
          </a:xfrm>
          <a:prstGeom prst="rect">
            <a:avLst/>
          </a:prstGeom>
          <a:noFill/>
        </p:spPr>
        <p:txBody>
          <a:bodyPr wrap="square" rtlCol="0">
            <a:spAutoFit/>
          </a:bodyPr>
          <a:lstStyle/>
          <a:p>
            <a:pPr algn="ctr"/>
            <a:r>
              <a:rPr lang="en-US" b="1" dirty="0"/>
              <a:t>Effect of Diseases on Covid Classification</a:t>
            </a:r>
          </a:p>
        </p:txBody>
      </p:sp>
    </p:spTree>
    <p:extLst>
      <p:ext uri="{BB962C8B-B14F-4D97-AF65-F5344CB8AC3E}">
        <p14:creationId xmlns:p14="http://schemas.microsoft.com/office/powerpoint/2010/main" val="1941537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914400" y="2057400"/>
            <a:ext cx="73152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2CEE5EF0-BF63-4A2F-AADF-1591E5E4C748}"/>
              </a:ext>
            </a:extLst>
          </p:cNvPr>
          <p:cNvSpPr txBox="1"/>
          <p:nvPr/>
        </p:nvSpPr>
        <p:spPr>
          <a:xfrm>
            <a:off x="2236602" y="685800"/>
            <a:ext cx="4670793"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Exploratory Data Analysis</a:t>
            </a:r>
          </a:p>
        </p:txBody>
      </p:sp>
      <p:sp>
        <p:nvSpPr>
          <p:cNvPr id="4" name="TextBox 3">
            <a:extLst>
              <a:ext uri="{FF2B5EF4-FFF2-40B4-BE49-F238E27FC236}">
                <a16:creationId xmlns:a16="http://schemas.microsoft.com/office/drawing/2014/main" id="{DD51C39C-C086-490F-9507-7806FCAAB391}"/>
              </a:ext>
            </a:extLst>
          </p:cNvPr>
          <p:cNvSpPr txBox="1"/>
          <p:nvPr/>
        </p:nvSpPr>
        <p:spPr>
          <a:xfrm>
            <a:off x="1828798" y="1644134"/>
            <a:ext cx="5486400" cy="369332"/>
          </a:xfrm>
          <a:prstGeom prst="rect">
            <a:avLst/>
          </a:prstGeom>
          <a:noFill/>
        </p:spPr>
        <p:txBody>
          <a:bodyPr wrap="square" rtlCol="0">
            <a:spAutoFit/>
          </a:bodyPr>
          <a:lstStyle/>
          <a:p>
            <a:pPr algn="ctr"/>
            <a:r>
              <a:rPr lang="en-US" b="1" dirty="0"/>
              <a:t>Effect of Diseases on Covid Classification</a:t>
            </a:r>
          </a:p>
        </p:txBody>
      </p:sp>
    </p:spTree>
    <p:extLst>
      <p:ext uri="{BB962C8B-B14F-4D97-AF65-F5344CB8AC3E}">
        <p14:creationId xmlns:p14="http://schemas.microsoft.com/office/powerpoint/2010/main" val="3341895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799" y="1828799"/>
            <a:ext cx="4343401" cy="4151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1828800"/>
            <a:ext cx="4114800" cy="4151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6278B15A-4CCE-43CF-AF13-CB143EDA6361}"/>
              </a:ext>
            </a:extLst>
          </p:cNvPr>
          <p:cNvSpPr txBox="1"/>
          <p:nvPr/>
        </p:nvSpPr>
        <p:spPr>
          <a:xfrm>
            <a:off x="2236602" y="685800"/>
            <a:ext cx="4670793"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Exploratory Data Analysis</a:t>
            </a:r>
          </a:p>
        </p:txBody>
      </p:sp>
    </p:spTree>
    <p:extLst>
      <p:ext uri="{BB962C8B-B14F-4D97-AF65-F5344CB8AC3E}">
        <p14:creationId xmlns:p14="http://schemas.microsoft.com/office/powerpoint/2010/main" val="3723039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762000" y="2057400"/>
            <a:ext cx="7620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C3F840C8-2283-4FDC-872C-8D2EC80BC203}"/>
              </a:ext>
            </a:extLst>
          </p:cNvPr>
          <p:cNvSpPr txBox="1"/>
          <p:nvPr/>
        </p:nvSpPr>
        <p:spPr>
          <a:xfrm>
            <a:off x="2236602" y="685800"/>
            <a:ext cx="4670793"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Exploratory Data Analysis</a:t>
            </a:r>
          </a:p>
        </p:txBody>
      </p:sp>
      <p:sp>
        <p:nvSpPr>
          <p:cNvPr id="4" name="TextBox 3">
            <a:extLst>
              <a:ext uri="{FF2B5EF4-FFF2-40B4-BE49-F238E27FC236}">
                <a16:creationId xmlns:a16="http://schemas.microsoft.com/office/drawing/2014/main" id="{B9E17D39-EAB5-42C9-89C9-017A9E6BDCF8}"/>
              </a:ext>
            </a:extLst>
          </p:cNvPr>
          <p:cNvSpPr txBox="1"/>
          <p:nvPr/>
        </p:nvSpPr>
        <p:spPr>
          <a:xfrm>
            <a:off x="1828798" y="1644134"/>
            <a:ext cx="5486400" cy="369332"/>
          </a:xfrm>
          <a:prstGeom prst="rect">
            <a:avLst/>
          </a:prstGeom>
          <a:noFill/>
        </p:spPr>
        <p:txBody>
          <a:bodyPr wrap="square" rtlCol="0">
            <a:spAutoFit/>
          </a:bodyPr>
          <a:lstStyle/>
          <a:p>
            <a:pPr algn="ctr"/>
            <a:r>
              <a:rPr lang="en-US" b="1" dirty="0"/>
              <a:t>Effect of Diseases on Dead Patients (35%)</a:t>
            </a:r>
          </a:p>
        </p:txBody>
      </p:sp>
    </p:spTree>
    <p:extLst>
      <p:ext uri="{BB962C8B-B14F-4D97-AF65-F5344CB8AC3E}">
        <p14:creationId xmlns:p14="http://schemas.microsoft.com/office/powerpoint/2010/main" val="1781312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368" y="2209800"/>
            <a:ext cx="4428627"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D670C3C5-95BC-4D2A-83AD-37380C371FFD}"/>
              </a:ext>
            </a:extLst>
          </p:cNvPr>
          <p:cNvPicPr>
            <a:picLocks noChangeAspect="1"/>
          </p:cNvPicPr>
          <p:nvPr/>
        </p:nvPicPr>
        <p:blipFill>
          <a:blip r:embed="rId3"/>
          <a:stretch>
            <a:fillRect/>
          </a:stretch>
        </p:blipFill>
        <p:spPr>
          <a:xfrm>
            <a:off x="217005" y="2209800"/>
            <a:ext cx="4142801" cy="3651250"/>
          </a:xfrm>
          <a:prstGeom prst="rect">
            <a:avLst/>
          </a:prstGeom>
        </p:spPr>
      </p:pic>
      <p:sp>
        <p:nvSpPr>
          <p:cNvPr id="8" name="TextBox 7">
            <a:extLst>
              <a:ext uri="{FF2B5EF4-FFF2-40B4-BE49-F238E27FC236}">
                <a16:creationId xmlns:a16="http://schemas.microsoft.com/office/drawing/2014/main" id="{C5DC2C98-C0FC-48FC-91CE-6F3F34CEC235}"/>
              </a:ext>
            </a:extLst>
          </p:cNvPr>
          <p:cNvSpPr txBox="1"/>
          <p:nvPr/>
        </p:nvSpPr>
        <p:spPr>
          <a:xfrm>
            <a:off x="2236602" y="685800"/>
            <a:ext cx="4670793"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Exploratory Data Analysis</a:t>
            </a:r>
          </a:p>
        </p:txBody>
      </p:sp>
    </p:spTree>
    <p:extLst>
      <p:ext uri="{BB962C8B-B14F-4D97-AF65-F5344CB8AC3E}">
        <p14:creationId xmlns:p14="http://schemas.microsoft.com/office/powerpoint/2010/main" val="1541377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297075" y="1904999"/>
            <a:ext cx="4130252" cy="431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1905000"/>
            <a:ext cx="4220616" cy="431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B7B0FEFF-9A3E-4A36-94AE-55B92266515D}"/>
              </a:ext>
            </a:extLst>
          </p:cNvPr>
          <p:cNvSpPr txBox="1"/>
          <p:nvPr/>
        </p:nvSpPr>
        <p:spPr>
          <a:xfrm>
            <a:off x="2236602" y="685800"/>
            <a:ext cx="4670793"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Exploratory Data Analysis</a:t>
            </a:r>
          </a:p>
        </p:txBody>
      </p:sp>
    </p:spTree>
    <p:extLst>
      <p:ext uri="{BB962C8B-B14F-4D97-AF65-F5344CB8AC3E}">
        <p14:creationId xmlns:p14="http://schemas.microsoft.com/office/powerpoint/2010/main" val="3170176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7660" y="1752600"/>
            <a:ext cx="7748679" cy="437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912A3B66-96FF-42D4-924F-167F486169C8}"/>
              </a:ext>
            </a:extLst>
          </p:cNvPr>
          <p:cNvSpPr txBox="1"/>
          <p:nvPr/>
        </p:nvSpPr>
        <p:spPr>
          <a:xfrm>
            <a:off x="2236602" y="685800"/>
            <a:ext cx="4670793"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Exploratory Data Analysis</a:t>
            </a:r>
          </a:p>
        </p:txBody>
      </p:sp>
    </p:spTree>
    <p:extLst>
      <p:ext uri="{BB962C8B-B14F-4D97-AF65-F5344CB8AC3E}">
        <p14:creationId xmlns:p14="http://schemas.microsoft.com/office/powerpoint/2010/main" val="2076380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15380" y="685800"/>
            <a:ext cx="6113239"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Data Pre-processing and Problems</a:t>
            </a:r>
          </a:p>
        </p:txBody>
      </p:sp>
      <p:pic>
        <p:nvPicPr>
          <p:cNvPr id="21509"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1600200"/>
            <a:ext cx="899668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998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241310" y="1905000"/>
            <a:ext cx="4127892"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769720" y="1905000"/>
            <a:ext cx="4060996"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6A00974F-80B8-4698-8C31-E9092584C6BD}"/>
              </a:ext>
            </a:extLst>
          </p:cNvPr>
          <p:cNvSpPr txBox="1"/>
          <p:nvPr/>
        </p:nvSpPr>
        <p:spPr>
          <a:xfrm>
            <a:off x="1515380" y="685800"/>
            <a:ext cx="6113239"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Data Pre-processing and Problems</a:t>
            </a:r>
          </a:p>
        </p:txBody>
      </p:sp>
    </p:spTree>
    <p:extLst>
      <p:ext uri="{BB962C8B-B14F-4D97-AF65-F5344CB8AC3E}">
        <p14:creationId xmlns:p14="http://schemas.microsoft.com/office/powerpoint/2010/main" val="28745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5517472" cy="1115628"/>
          </a:xfrm>
        </p:spPr>
        <p:txBody>
          <a:bodyPr>
            <a:normAutofit fontScale="90000"/>
          </a:bodyPr>
          <a:lstStyle/>
          <a:p>
            <a:br>
              <a:rPr lang="en-US" dirty="0"/>
            </a:b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46676" y="3672006"/>
            <a:ext cx="4850648" cy="2880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28600" y="1720840"/>
            <a:ext cx="8534400" cy="1754326"/>
          </a:xfrm>
          <a:prstGeom prst="rect">
            <a:avLst/>
          </a:prstGeom>
        </p:spPr>
        <p:txBody>
          <a:bodyPr wrap="square">
            <a:spAutoFit/>
          </a:bodyPr>
          <a:lstStyle/>
          <a:p>
            <a:pPr algn="just"/>
            <a:r>
              <a:rPr lang="en-US" dirty="0"/>
              <a:t>Coronavirus disease (COVID-19) is an infectious disease caused by a newly discovered coronavirus. Most people infected with COVID-19 virus will experience mild to moderate respiratory illness and recover without requiring special treatment. Older people, and those with underlying medical problems like cardiovascular disease, diabetes, chronic respiratory disease, and cancer are more likely to develop serious illness.</a:t>
            </a:r>
          </a:p>
        </p:txBody>
      </p:sp>
      <p:sp>
        <p:nvSpPr>
          <p:cNvPr id="4" name="TextBox 3"/>
          <p:cNvSpPr txBox="1"/>
          <p:nvPr/>
        </p:nvSpPr>
        <p:spPr>
          <a:xfrm>
            <a:off x="3421232" y="704576"/>
            <a:ext cx="2301536" cy="523220"/>
          </a:xfrm>
          <a:prstGeom prst="rect">
            <a:avLst/>
          </a:prstGeom>
          <a:noFill/>
        </p:spPr>
        <p:txBody>
          <a:bodyPr wrap="square" rtlCol="0">
            <a:spAutoFit/>
          </a:bodyPr>
          <a:lstStyle/>
          <a:p>
            <a:r>
              <a:rPr lang="en-US" sz="2800" dirty="0">
                <a:solidFill>
                  <a:schemeClr val="bg1"/>
                </a:solidFill>
                <a:latin typeface="Arial Rounded MT Bold" pitchFamily="34" charset="0"/>
              </a:rPr>
              <a:t>Introduction</a:t>
            </a:r>
          </a:p>
        </p:txBody>
      </p:sp>
    </p:spTree>
    <p:extLst>
      <p:ext uri="{BB962C8B-B14F-4D97-AF65-F5344CB8AC3E}">
        <p14:creationId xmlns:p14="http://schemas.microsoft.com/office/powerpoint/2010/main" val="1524134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1759490" y="1676400"/>
            <a:ext cx="5625017" cy="4938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14049524-ED97-476A-8996-FCB96D5219C9}"/>
              </a:ext>
            </a:extLst>
          </p:cNvPr>
          <p:cNvSpPr txBox="1"/>
          <p:nvPr/>
        </p:nvSpPr>
        <p:spPr>
          <a:xfrm>
            <a:off x="1515380" y="685800"/>
            <a:ext cx="6113239"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Data Pre-processing and Problems</a:t>
            </a:r>
          </a:p>
        </p:txBody>
      </p:sp>
    </p:spTree>
    <p:extLst>
      <p:ext uri="{BB962C8B-B14F-4D97-AF65-F5344CB8AC3E}">
        <p14:creationId xmlns:p14="http://schemas.microsoft.com/office/powerpoint/2010/main" val="828937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457200" y="1752600"/>
            <a:ext cx="8229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CB22439B-4B08-477C-81FF-CB95B788EBEA}"/>
              </a:ext>
            </a:extLst>
          </p:cNvPr>
          <p:cNvSpPr txBox="1"/>
          <p:nvPr/>
        </p:nvSpPr>
        <p:spPr>
          <a:xfrm>
            <a:off x="1515380" y="685800"/>
            <a:ext cx="6113239"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Data Pre-processing and Problems</a:t>
            </a:r>
          </a:p>
        </p:txBody>
      </p:sp>
    </p:spTree>
    <p:extLst>
      <p:ext uri="{BB962C8B-B14F-4D97-AF65-F5344CB8AC3E}">
        <p14:creationId xmlns:p14="http://schemas.microsoft.com/office/powerpoint/2010/main" val="2218174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315945" y="2209801"/>
            <a:ext cx="4191000" cy="403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71999" y="2209801"/>
            <a:ext cx="4245896" cy="403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692E8B86-EBC1-4932-9696-FF7EE91B343F}"/>
              </a:ext>
            </a:extLst>
          </p:cNvPr>
          <p:cNvSpPr txBox="1"/>
          <p:nvPr/>
        </p:nvSpPr>
        <p:spPr>
          <a:xfrm>
            <a:off x="1515380" y="685800"/>
            <a:ext cx="6113239" cy="523220"/>
          </a:xfrm>
          <a:prstGeom prst="rect">
            <a:avLst/>
          </a:prstGeom>
          <a:noFill/>
        </p:spPr>
        <p:txBody>
          <a:bodyPr wrap="square" rtlCol="0">
            <a:spAutoFit/>
          </a:bodyPr>
          <a:lstStyle/>
          <a:p>
            <a:r>
              <a:rPr lang="en-US" sz="2800" b="1" dirty="0">
                <a:solidFill>
                  <a:schemeClr val="bg1"/>
                </a:solidFill>
                <a:latin typeface="Arial" pitchFamily="34" charset="0"/>
                <a:cs typeface="Arial" pitchFamily="34" charset="0"/>
              </a:rPr>
              <a:t>Data Pre-processing and Problems</a:t>
            </a:r>
          </a:p>
        </p:txBody>
      </p:sp>
    </p:spTree>
    <p:extLst>
      <p:ext uri="{BB962C8B-B14F-4D97-AF65-F5344CB8AC3E}">
        <p14:creationId xmlns:p14="http://schemas.microsoft.com/office/powerpoint/2010/main" val="3391841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286880244"/>
              </p:ext>
            </p:extLst>
          </p:nvPr>
        </p:nvGraphicFramePr>
        <p:xfrm>
          <a:off x="457199" y="2133600"/>
          <a:ext cx="8229600" cy="327660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609600">
                <a:tc>
                  <a:txBody>
                    <a:bodyPr/>
                    <a:lstStyle/>
                    <a:p>
                      <a:pPr algn="ctr"/>
                      <a:r>
                        <a:rPr lang="en-US" dirty="0"/>
                        <a:t>Algorithm Used</a:t>
                      </a:r>
                      <a:r>
                        <a:rPr lang="en-US" baseline="0" dirty="0"/>
                        <a:t> (Model)</a:t>
                      </a:r>
                      <a:endParaRPr lang="en-US" dirty="0"/>
                    </a:p>
                  </a:txBody>
                  <a:tcPr anchor="ctr"/>
                </a:tc>
                <a:tc>
                  <a:txBody>
                    <a:bodyPr/>
                    <a:lstStyle/>
                    <a:p>
                      <a:pPr algn="ctr"/>
                      <a:r>
                        <a:rPr lang="en-US" dirty="0"/>
                        <a:t>Accuracy</a:t>
                      </a:r>
                      <a:r>
                        <a:rPr lang="en-US" baseline="0" dirty="0"/>
                        <a:t> (Result)</a:t>
                      </a:r>
                      <a:endParaRPr lang="en-US" dirty="0"/>
                    </a:p>
                  </a:txBody>
                  <a:tcPr anchor="ctr"/>
                </a:tc>
                <a:extLst>
                  <a:ext uri="{0D108BD9-81ED-4DB2-BD59-A6C34878D82A}">
                    <a16:rowId xmlns:a16="http://schemas.microsoft.com/office/drawing/2014/main" val="10000"/>
                  </a:ext>
                </a:extLst>
              </a:tr>
              <a:tr h="609600">
                <a:tc>
                  <a:txBody>
                    <a:bodyPr/>
                    <a:lstStyle/>
                    <a:p>
                      <a:pPr algn="ctr"/>
                      <a:r>
                        <a:rPr lang="en-US" dirty="0"/>
                        <a:t>Logistic Regression</a:t>
                      </a:r>
                    </a:p>
                  </a:txBody>
                  <a:tcPr anchor="ctr"/>
                </a:tc>
                <a:tc>
                  <a:txBody>
                    <a:bodyPr/>
                    <a:lstStyle/>
                    <a:p>
                      <a:pPr algn="ctr"/>
                      <a:r>
                        <a:rPr lang="en-US" dirty="0"/>
                        <a:t>90%</a:t>
                      </a:r>
                    </a:p>
                  </a:txBody>
                  <a:tcPr anchor="ctr"/>
                </a:tc>
                <a:extLst>
                  <a:ext uri="{0D108BD9-81ED-4DB2-BD59-A6C34878D82A}">
                    <a16:rowId xmlns:a16="http://schemas.microsoft.com/office/drawing/2014/main" val="10001"/>
                  </a:ext>
                </a:extLst>
              </a:tr>
              <a:tr h="685800">
                <a:tc>
                  <a:txBody>
                    <a:bodyPr/>
                    <a:lstStyle/>
                    <a:p>
                      <a:pPr algn="ctr"/>
                      <a:r>
                        <a:rPr lang="en-US" dirty="0"/>
                        <a:t>Decision Tree</a:t>
                      </a:r>
                    </a:p>
                  </a:txBody>
                  <a:tcPr anchor="ctr"/>
                </a:tc>
                <a:tc>
                  <a:txBody>
                    <a:bodyPr/>
                    <a:lstStyle/>
                    <a:p>
                      <a:pPr algn="ctr"/>
                      <a:r>
                        <a:rPr lang="en-US" dirty="0"/>
                        <a:t>92.1%</a:t>
                      </a:r>
                    </a:p>
                  </a:txBody>
                  <a:tcPr anchor="ctr"/>
                </a:tc>
                <a:extLst>
                  <a:ext uri="{0D108BD9-81ED-4DB2-BD59-A6C34878D82A}">
                    <a16:rowId xmlns:a16="http://schemas.microsoft.com/office/drawing/2014/main" val="10002"/>
                  </a:ext>
                </a:extLst>
              </a:tr>
              <a:tr h="762000">
                <a:tc>
                  <a:txBody>
                    <a:bodyPr/>
                    <a:lstStyle/>
                    <a:p>
                      <a:pPr algn="ctr"/>
                      <a:r>
                        <a:rPr lang="en-US" dirty="0"/>
                        <a:t>Random Forest </a:t>
                      </a:r>
                    </a:p>
                  </a:txBody>
                  <a:tcPr anchor="ctr"/>
                </a:tc>
                <a:tc>
                  <a:txBody>
                    <a:bodyPr/>
                    <a:lstStyle/>
                    <a:p>
                      <a:pPr algn="ctr"/>
                      <a:r>
                        <a:rPr lang="en-US" dirty="0"/>
                        <a:t>90.3%</a:t>
                      </a:r>
                    </a:p>
                  </a:txBody>
                  <a:tcPr anchor="ctr"/>
                </a:tc>
                <a:extLst>
                  <a:ext uri="{0D108BD9-81ED-4DB2-BD59-A6C34878D82A}">
                    <a16:rowId xmlns:a16="http://schemas.microsoft.com/office/drawing/2014/main" val="10003"/>
                  </a:ext>
                </a:extLst>
              </a:tr>
              <a:tr h="609600">
                <a:tc>
                  <a:txBody>
                    <a:bodyPr/>
                    <a:lstStyle/>
                    <a:p>
                      <a:pPr algn="ctr"/>
                      <a:r>
                        <a:rPr lang="en-US" dirty="0"/>
                        <a:t>Naive Bayes</a:t>
                      </a:r>
                    </a:p>
                  </a:txBody>
                  <a:tcPr anchor="ctr"/>
                </a:tc>
                <a:tc>
                  <a:txBody>
                    <a:bodyPr/>
                    <a:lstStyle/>
                    <a:p>
                      <a:pPr algn="ctr"/>
                      <a:r>
                        <a:rPr lang="en-US" dirty="0"/>
                        <a:t>88.1%</a:t>
                      </a:r>
                    </a:p>
                  </a:txBody>
                  <a:tcPr anchor="ctr"/>
                </a:tc>
                <a:extLst>
                  <a:ext uri="{0D108BD9-81ED-4DB2-BD59-A6C34878D82A}">
                    <a16:rowId xmlns:a16="http://schemas.microsoft.com/office/drawing/2014/main" val="10004"/>
                  </a:ext>
                </a:extLst>
              </a:tr>
            </a:tbl>
          </a:graphicData>
        </a:graphic>
      </p:graphicFrame>
      <p:sp>
        <p:nvSpPr>
          <p:cNvPr id="4" name="TextBox 3"/>
          <p:cNvSpPr txBox="1"/>
          <p:nvPr/>
        </p:nvSpPr>
        <p:spPr>
          <a:xfrm>
            <a:off x="2622235" y="685800"/>
            <a:ext cx="3899529" cy="523220"/>
          </a:xfrm>
          <a:prstGeom prst="rect">
            <a:avLst/>
          </a:prstGeom>
          <a:noFill/>
        </p:spPr>
        <p:txBody>
          <a:bodyPr wrap="none" rtlCol="0">
            <a:spAutoFit/>
          </a:bodyPr>
          <a:lstStyle/>
          <a:p>
            <a:r>
              <a:rPr lang="en-US" sz="2800" dirty="0">
                <a:solidFill>
                  <a:schemeClr val="bg1"/>
                </a:solidFill>
                <a:latin typeface="Arial Rounded MT Bold" pitchFamily="34" charset="0"/>
              </a:rPr>
              <a:t>Modeling and Results</a:t>
            </a:r>
          </a:p>
        </p:txBody>
      </p:sp>
    </p:spTree>
    <p:extLst>
      <p:ext uri="{BB962C8B-B14F-4D97-AF65-F5344CB8AC3E}">
        <p14:creationId xmlns:p14="http://schemas.microsoft.com/office/powerpoint/2010/main" val="1886907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08696" y="703213"/>
            <a:ext cx="2126608" cy="523220"/>
          </a:xfrm>
          <a:prstGeom prst="rect">
            <a:avLst/>
          </a:prstGeom>
          <a:noFill/>
        </p:spPr>
        <p:txBody>
          <a:bodyPr wrap="none" rtlCol="0">
            <a:spAutoFit/>
          </a:bodyPr>
          <a:lstStyle/>
          <a:p>
            <a:r>
              <a:rPr lang="en-US" sz="2800" dirty="0">
                <a:solidFill>
                  <a:schemeClr val="bg1"/>
                </a:solidFill>
                <a:latin typeface="Arial Rounded MT Bold" pitchFamily="34" charset="0"/>
              </a:rPr>
              <a:t>Conclusion</a:t>
            </a:r>
          </a:p>
        </p:txBody>
      </p:sp>
      <p:sp>
        <p:nvSpPr>
          <p:cNvPr id="7" name="Rectangle 6"/>
          <p:cNvSpPr/>
          <p:nvPr/>
        </p:nvSpPr>
        <p:spPr>
          <a:xfrm>
            <a:off x="130213" y="1758159"/>
            <a:ext cx="8686800" cy="615553"/>
          </a:xfrm>
          <a:prstGeom prst="rect">
            <a:avLst/>
          </a:prstGeom>
        </p:spPr>
        <p:txBody>
          <a:bodyPr wrap="square">
            <a:spAutoFit/>
          </a:bodyPr>
          <a:lstStyle/>
          <a:p>
            <a:pPr marL="285750" indent="-285750" algn="just">
              <a:buFont typeface="Arial" pitchFamily="34" charset="0"/>
              <a:buChar char="•"/>
            </a:pPr>
            <a:r>
              <a:rPr lang="en-US" sz="1700" dirty="0">
                <a:solidFill>
                  <a:schemeClr val="tx2"/>
                </a:solidFill>
                <a:ea typeface="Arial Unicode MS" pitchFamily="34" charset="-128"/>
              </a:rPr>
              <a:t>Unfortunately 7.3% of the total patients have died, with about 70.5% of them were Covid Carriers</a:t>
            </a:r>
          </a:p>
        </p:txBody>
      </p:sp>
      <p:sp>
        <p:nvSpPr>
          <p:cNvPr id="8" name="Rectangle 7"/>
          <p:cNvSpPr/>
          <p:nvPr/>
        </p:nvSpPr>
        <p:spPr>
          <a:xfrm>
            <a:off x="142752" y="2352007"/>
            <a:ext cx="8686800" cy="353943"/>
          </a:xfrm>
          <a:prstGeom prst="rect">
            <a:avLst/>
          </a:prstGeom>
        </p:spPr>
        <p:txBody>
          <a:bodyPr wrap="square">
            <a:spAutoFit/>
          </a:bodyPr>
          <a:lstStyle/>
          <a:p>
            <a:pPr marL="285750" indent="-285750" algn="just">
              <a:buFont typeface="Arial" pitchFamily="34" charset="0"/>
              <a:buChar char="•"/>
            </a:pPr>
            <a:r>
              <a:rPr lang="en-US" sz="1700" dirty="0">
                <a:solidFill>
                  <a:schemeClr val="tx2"/>
                </a:solidFill>
                <a:ea typeface="Arial Unicode MS" pitchFamily="34" charset="-128"/>
              </a:rPr>
              <a:t>As for the total carriers they were about 37.5% out of the total patients.</a:t>
            </a:r>
          </a:p>
        </p:txBody>
      </p:sp>
      <p:sp>
        <p:nvSpPr>
          <p:cNvPr id="9" name="Rectangle 8"/>
          <p:cNvSpPr/>
          <p:nvPr/>
        </p:nvSpPr>
        <p:spPr>
          <a:xfrm>
            <a:off x="132592" y="2759044"/>
            <a:ext cx="8635078" cy="353943"/>
          </a:xfrm>
          <a:prstGeom prst="rect">
            <a:avLst/>
          </a:prstGeom>
        </p:spPr>
        <p:txBody>
          <a:bodyPr wrap="square">
            <a:spAutoFit/>
          </a:bodyPr>
          <a:lstStyle/>
          <a:p>
            <a:pPr marL="285750" indent="-285750">
              <a:buFont typeface="Arial" pitchFamily="34" charset="0"/>
              <a:buChar char="•"/>
            </a:pPr>
            <a:r>
              <a:rPr lang="en-US" sz="1700" dirty="0">
                <a:solidFill>
                  <a:schemeClr val="tx2"/>
                </a:solidFill>
                <a:ea typeface="Arial Unicode MS" pitchFamily="34" charset="-128"/>
              </a:rPr>
              <a:t>About 14% of those carriers have died. </a:t>
            </a:r>
          </a:p>
        </p:txBody>
      </p:sp>
      <p:sp>
        <p:nvSpPr>
          <p:cNvPr id="10" name="Rectangle 9"/>
          <p:cNvSpPr/>
          <p:nvPr/>
        </p:nvSpPr>
        <p:spPr>
          <a:xfrm>
            <a:off x="130213" y="3190542"/>
            <a:ext cx="8615272" cy="615553"/>
          </a:xfrm>
          <a:prstGeom prst="rect">
            <a:avLst/>
          </a:prstGeom>
        </p:spPr>
        <p:txBody>
          <a:bodyPr wrap="square">
            <a:spAutoFit/>
          </a:bodyPr>
          <a:lstStyle/>
          <a:p>
            <a:pPr marL="285750" indent="-285750" algn="just">
              <a:buFont typeface="Arial" pitchFamily="34" charset="0"/>
              <a:buChar char="•"/>
            </a:pPr>
            <a:r>
              <a:rPr lang="en-US" sz="1700" dirty="0">
                <a:solidFill>
                  <a:schemeClr val="tx2"/>
                </a:solidFill>
                <a:ea typeface="Arial Unicode MS" pitchFamily="34" charset="-128"/>
              </a:rPr>
              <a:t>We found that age has a significant impact; as it increases chances of getting the virus increases.</a:t>
            </a:r>
          </a:p>
        </p:txBody>
      </p:sp>
      <p:sp>
        <p:nvSpPr>
          <p:cNvPr id="11" name="Rectangle 10"/>
          <p:cNvSpPr/>
          <p:nvPr/>
        </p:nvSpPr>
        <p:spPr>
          <a:xfrm>
            <a:off x="130213" y="3836687"/>
            <a:ext cx="8602733" cy="615553"/>
          </a:xfrm>
          <a:prstGeom prst="rect">
            <a:avLst/>
          </a:prstGeom>
        </p:spPr>
        <p:txBody>
          <a:bodyPr wrap="square">
            <a:spAutoFit/>
          </a:bodyPr>
          <a:lstStyle/>
          <a:p>
            <a:pPr marL="285750" indent="-285750" algn="just">
              <a:buFont typeface="Arial" pitchFamily="34" charset="0"/>
              <a:buChar char="•"/>
            </a:pPr>
            <a:r>
              <a:rPr lang="en-US" sz="1700" dirty="0">
                <a:solidFill>
                  <a:schemeClr val="tx2"/>
                </a:solidFill>
                <a:ea typeface="Arial Unicode MS" pitchFamily="34" charset="-128"/>
              </a:rPr>
              <a:t>We also found that people who are suffering from obesity are more likely to carry the virus. </a:t>
            </a:r>
          </a:p>
        </p:txBody>
      </p:sp>
      <p:sp>
        <p:nvSpPr>
          <p:cNvPr id="12" name="Rectangle 11"/>
          <p:cNvSpPr/>
          <p:nvPr/>
        </p:nvSpPr>
        <p:spPr>
          <a:xfrm>
            <a:off x="147832" y="4507589"/>
            <a:ext cx="8590194" cy="353943"/>
          </a:xfrm>
          <a:prstGeom prst="rect">
            <a:avLst/>
          </a:prstGeom>
        </p:spPr>
        <p:txBody>
          <a:bodyPr wrap="square">
            <a:spAutoFit/>
          </a:bodyPr>
          <a:lstStyle/>
          <a:p>
            <a:pPr marL="285750" indent="-285750" algn="just">
              <a:buFont typeface="Arial" pitchFamily="34" charset="0"/>
              <a:buChar char="•"/>
            </a:pPr>
            <a:r>
              <a:rPr lang="en-US" sz="1700" dirty="0">
                <a:solidFill>
                  <a:schemeClr val="tx2"/>
                </a:solidFill>
                <a:ea typeface="Arial Unicode MS" pitchFamily="34" charset="-128"/>
              </a:rPr>
              <a:t>As for pregnancy, we couldn't find any impact on Covid classification.</a:t>
            </a:r>
          </a:p>
        </p:txBody>
      </p:sp>
      <p:sp>
        <p:nvSpPr>
          <p:cNvPr id="13" name="Rectangle 12"/>
          <p:cNvSpPr/>
          <p:nvPr/>
        </p:nvSpPr>
        <p:spPr>
          <a:xfrm>
            <a:off x="130212" y="4993639"/>
            <a:ext cx="8590193" cy="877163"/>
          </a:xfrm>
          <a:prstGeom prst="rect">
            <a:avLst/>
          </a:prstGeom>
        </p:spPr>
        <p:txBody>
          <a:bodyPr wrap="square">
            <a:spAutoFit/>
          </a:bodyPr>
          <a:lstStyle/>
          <a:p>
            <a:pPr marL="285750" indent="-285750" algn="just">
              <a:buFont typeface="Arial" pitchFamily="34" charset="0"/>
              <a:buChar char="•"/>
            </a:pPr>
            <a:r>
              <a:rPr lang="en-US" sz="1700" dirty="0">
                <a:solidFill>
                  <a:schemeClr val="tx2"/>
                </a:solidFill>
                <a:ea typeface="Arial Unicode MS" pitchFamily="34" charset="-128"/>
              </a:rPr>
              <a:t>We noticed that patients with "Pneumonia", "Hypertension", "Diabetes" and tobacco users have a great chance of getting the virus with "Pneumonia" patients being the most. </a:t>
            </a:r>
          </a:p>
        </p:txBody>
      </p:sp>
    </p:spTree>
    <p:extLst>
      <p:ext uri="{BB962C8B-B14F-4D97-AF65-F5344CB8AC3E}">
        <p14:creationId xmlns:p14="http://schemas.microsoft.com/office/powerpoint/2010/main" val="4293676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08696" y="703213"/>
            <a:ext cx="2126608" cy="523220"/>
          </a:xfrm>
          <a:prstGeom prst="rect">
            <a:avLst/>
          </a:prstGeom>
          <a:noFill/>
        </p:spPr>
        <p:txBody>
          <a:bodyPr wrap="none" rtlCol="0">
            <a:spAutoFit/>
          </a:bodyPr>
          <a:lstStyle/>
          <a:p>
            <a:r>
              <a:rPr lang="en-US" sz="2800" dirty="0">
                <a:solidFill>
                  <a:schemeClr val="bg1"/>
                </a:solidFill>
                <a:latin typeface="Arial Rounded MT Bold" pitchFamily="34" charset="0"/>
              </a:rPr>
              <a:t>Conclusion</a:t>
            </a:r>
          </a:p>
        </p:txBody>
      </p:sp>
      <p:sp>
        <p:nvSpPr>
          <p:cNvPr id="7" name="Rectangle 6"/>
          <p:cNvSpPr/>
          <p:nvPr/>
        </p:nvSpPr>
        <p:spPr>
          <a:xfrm>
            <a:off x="152400" y="1752600"/>
            <a:ext cx="8686800" cy="877163"/>
          </a:xfrm>
          <a:prstGeom prst="rect">
            <a:avLst/>
          </a:prstGeom>
        </p:spPr>
        <p:txBody>
          <a:bodyPr wrap="square">
            <a:spAutoFit/>
          </a:bodyPr>
          <a:lstStyle/>
          <a:p>
            <a:pPr marL="285750" indent="-285750" algn="just">
              <a:buFont typeface="Arial" pitchFamily="34" charset="0"/>
              <a:buChar char="•"/>
            </a:pPr>
            <a:r>
              <a:rPr lang="en-US" sz="1700" dirty="0">
                <a:solidFill>
                  <a:schemeClr val="tx2"/>
                </a:solidFill>
                <a:ea typeface="Arial Unicode MS" pitchFamily="34" charset="-128"/>
              </a:rPr>
              <a:t>We also noticed that there's a positive correlation between having "Hypertension" and "Diabetes" diseases; as most patients with one of those two diseases are subjected to get the other.</a:t>
            </a:r>
          </a:p>
        </p:txBody>
      </p:sp>
      <p:sp>
        <p:nvSpPr>
          <p:cNvPr id="9" name="Rectangle 8"/>
          <p:cNvSpPr/>
          <p:nvPr/>
        </p:nvSpPr>
        <p:spPr>
          <a:xfrm>
            <a:off x="130213" y="2685534"/>
            <a:ext cx="8686800" cy="615553"/>
          </a:xfrm>
          <a:prstGeom prst="rect">
            <a:avLst/>
          </a:prstGeom>
        </p:spPr>
        <p:txBody>
          <a:bodyPr wrap="square">
            <a:spAutoFit/>
          </a:bodyPr>
          <a:lstStyle/>
          <a:p>
            <a:pPr marL="285750" indent="-285750">
              <a:buFont typeface="Arial" pitchFamily="34" charset="0"/>
              <a:buChar char="•"/>
            </a:pPr>
            <a:r>
              <a:rPr lang="en-US" sz="1700" dirty="0">
                <a:solidFill>
                  <a:schemeClr val="tx2"/>
                </a:solidFill>
                <a:ea typeface="Arial Unicode MS" pitchFamily="34" charset="-128"/>
              </a:rPr>
              <a:t>We saw that among all the patients of these diseases the patients classified with 3rd degree of Covid are the highest by far</a:t>
            </a:r>
          </a:p>
        </p:txBody>
      </p:sp>
      <p:sp>
        <p:nvSpPr>
          <p:cNvPr id="11" name="Rectangle 10"/>
          <p:cNvSpPr/>
          <p:nvPr/>
        </p:nvSpPr>
        <p:spPr>
          <a:xfrm>
            <a:off x="127512" y="3408680"/>
            <a:ext cx="8686800" cy="615553"/>
          </a:xfrm>
          <a:prstGeom prst="rect">
            <a:avLst/>
          </a:prstGeom>
        </p:spPr>
        <p:txBody>
          <a:bodyPr wrap="square">
            <a:spAutoFit/>
          </a:bodyPr>
          <a:lstStyle/>
          <a:p>
            <a:pPr marL="285750" indent="-285750" algn="just">
              <a:buFont typeface="Arial" pitchFamily="34" charset="0"/>
              <a:buChar char="•"/>
            </a:pPr>
            <a:r>
              <a:rPr lang="en-US" sz="1700" dirty="0">
                <a:solidFill>
                  <a:schemeClr val="tx2"/>
                </a:solidFill>
                <a:ea typeface="Arial Unicode MS" pitchFamily="34" charset="-128"/>
              </a:rPr>
              <a:t>About 19% of the total patients were hospitalized, with a death percentage of 35%. </a:t>
            </a:r>
          </a:p>
        </p:txBody>
      </p:sp>
      <p:sp>
        <p:nvSpPr>
          <p:cNvPr id="12" name="Rectangle 11"/>
          <p:cNvSpPr/>
          <p:nvPr/>
        </p:nvSpPr>
        <p:spPr>
          <a:xfrm>
            <a:off x="127512" y="4060801"/>
            <a:ext cx="8686800" cy="353943"/>
          </a:xfrm>
          <a:prstGeom prst="rect">
            <a:avLst/>
          </a:prstGeom>
        </p:spPr>
        <p:txBody>
          <a:bodyPr wrap="square">
            <a:spAutoFit/>
          </a:bodyPr>
          <a:lstStyle/>
          <a:p>
            <a:pPr marL="285750" indent="-285750" algn="just">
              <a:buFont typeface="Arial" pitchFamily="34" charset="0"/>
              <a:buChar char="•"/>
            </a:pPr>
            <a:r>
              <a:rPr lang="en-US" sz="1700" dirty="0">
                <a:solidFill>
                  <a:schemeClr val="tx2"/>
                </a:solidFill>
                <a:ea typeface="Arial Unicode MS" pitchFamily="34" charset="-128"/>
              </a:rPr>
              <a:t>The "Pneumonia" disease has the greatest impact on that percentage (35%). </a:t>
            </a:r>
          </a:p>
        </p:txBody>
      </p:sp>
      <p:sp>
        <p:nvSpPr>
          <p:cNvPr id="13" name="Rectangle 12"/>
          <p:cNvSpPr/>
          <p:nvPr/>
        </p:nvSpPr>
        <p:spPr>
          <a:xfrm>
            <a:off x="127512" y="4572000"/>
            <a:ext cx="8686800" cy="353943"/>
          </a:xfrm>
          <a:prstGeom prst="rect">
            <a:avLst/>
          </a:prstGeom>
        </p:spPr>
        <p:txBody>
          <a:bodyPr wrap="square">
            <a:spAutoFit/>
          </a:bodyPr>
          <a:lstStyle/>
          <a:p>
            <a:pPr marL="285750" indent="-285750" algn="just">
              <a:buFont typeface="Arial" pitchFamily="34" charset="0"/>
              <a:buChar char="•"/>
            </a:pPr>
            <a:r>
              <a:rPr lang="en-US" sz="1700" dirty="0">
                <a:solidFill>
                  <a:schemeClr val="tx2"/>
                </a:solidFill>
                <a:ea typeface="Arial Unicode MS" pitchFamily="34" charset="-128"/>
              </a:rPr>
              <a:t>About 91% of the dead patients were hospitalized</a:t>
            </a:r>
          </a:p>
        </p:txBody>
      </p:sp>
      <p:sp>
        <p:nvSpPr>
          <p:cNvPr id="14" name="Rectangle 13">
            <a:extLst>
              <a:ext uri="{FF2B5EF4-FFF2-40B4-BE49-F238E27FC236}">
                <a16:creationId xmlns:a16="http://schemas.microsoft.com/office/drawing/2014/main" id="{07C1FE67-73CC-4D23-9BFD-709875437CF0}"/>
              </a:ext>
            </a:extLst>
          </p:cNvPr>
          <p:cNvSpPr/>
          <p:nvPr/>
        </p:nvSpPr>
        <p:spPr>
          <a:xfrm>
            <a:off x="132080" y="5083199"/>
            <a:ext cx="8686800" cy="877163"/>
          </a:xfrm>
          <a:prstGeom prst="rect">
            <a:avLst/>
          </a:prstGeom>
        </p:spPr>
        <p:txBody>
          <a:bodyPr wrap="square">
            <a:spAutoFit/>
          </a:bodyPr>
          <a:lstStyle/>
          <a:p>
            <a:pPr marL="285750" indent="-285750" algn="just">
              <a:buFont typeface="Arial" pitchFamily="34" charset="0"/>
              <a:buChar char="•"/>
            </a:pPr>
            <a:r>
              <a:rPr lang="en-US" sz="1700" dirty="0">
                <a:solidFill>
                  <a:schemeClr val="tx2"/>
                </a:solidFill>
                <a:ea typeface="Arial Unicode MS" pitchFamily="34" charset="-128"/>
              </a:rPr>
              <a:t>About 9% out of the hospitalized patients were admitted to the ICU, with about 56% of them being classified as Covid carriers, and with a great percentage of death of about 49%. </a:t>
            </a:r>
          </a:p>
        </p:txBody>
      </p:sp>
    </p:spTree>
    <p:extLst>
      <p:ext uri="{BB962C8B-B14F-4D97-AF65-F5344CB8AC3E}">
        <p14:creationId xmlns:p14="http://schemas.microsoft.com/office/powerpoint/2010/main" val="3977341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08696" y="703213"/>
            <a:ext cx="2126608" cy="523220"/>
          </a:xfrm>
          <a:prstGeom prst="rect">
            <a:avLst/>
          </a:prstGeom>
          <a:noFill/>
        </p:spPr>
        <p:txBody>
          <a:bodyPr wrap="none" rtlCol="0">
            <a:spAutoFit/>
          </a:bodyPr>
          <a:lstStyle/>
          <a:p>
            <a:r>
              <a:rPr lang="en-US" sz="2800" dirty="0">
                <a:solidFill>
                  <a:schemeClr val="bg1"/>
                </a:solidFill>
                <a:latin typeface="Arial Rounded MT Bold" pitchFamily="34" charset="0"/>
              </a:rPr>
              <a:t>Conclusion</a:t>
            </a:r>
          </a:p>
        </p:txBody>
      </p:sp>
      <p:sp>
        <p:nvSpPr>
          <p:cNvPr id="7" name="Rectangle 6"/>
          <p:cNvSpPr/>
          <p:nvPr/>
        </p:nvSpPr>
        <p:spPr>
          <a:xfrm>
            <a:off x="152400" y="1752600"/>
            <a:ext cx="8686800" cy="353943"/>
          </a:xfrm>
          <a:prstGeom prst="rect">
            <a:avLst/>
          </a:prstGeom>
        </p:spPr>
        <p:txBody>
          <a:bodyPr wrap="square">
            <a:spAutoFit/>
          </a:bodyPr>
          <a:lstStyle/>
          <a:p>
            <a:pPr marL="285750" indent="-285750" algn="just">
              <a:buFont typeface="Arial" pitchFamily="34" charset="0"/>
              <a:buChar char="•"/>
            </a:pPr>
            <a:r>
              <a:rPr lang="en-US" sz="1700" dirty="0">
                <a:solidFill>
                  <a:schemeClr val="tx2"/>
                </a:solidFill>
                <a:ea typeface="Arial Unicode MS" pitchFamily="34" charset="-128"/>
              </a:rPr>
              <a:t>The death was very trending during mid 2020 starting from April up till August. </a:t>
            </a:r>
          </a:p>
        </p:txBody>
      </p:sp>
      <p:sp>
        <p:nvSpPr>
          <p:cNvPr id="9" name="Rectangle 8"/>
          <p:cNvSpPr/>
          <p:nvPr/>
        </p:nvSpPr>
        <p:spPr>
          <a:xfrm>
            <a:off x="152400" y="2194128"/>
            <a:ext cx="8686800" cy="877163"/>
          </a:xfrm>
          <a:prstGeom prst="rect">
            <a:avLst/>
          </a:prstGeom>
        </p:spPr>
        <p:txBody>
          <a:bodyPr wrap="square">
            <a:spAutoFit/>
          </a:bodyPr>
          <a:lstStyle/>
          <a:p>
            <a:pPr marL="285750" indent="-285750">
              <a:buFont typeface="Arial" pitchFamily="34" charset="0"/>
              <a:buChar char="•"/>
            </a:pPr>
            <a:r>
              <a:rPr lang="en-US" sz="1700" dirty="0">
                <a:solidFill>
                  <a:schemeClr val="tx2"/>
                </a:solidFill>
                <a:ea typeface="Arial Unicode MS" pitchFamily="34" charset="-128"/>
              </a:rPr>
              <a:t>As for our modeling, we got a high accuracy of 92% using both "Random Forest" and "Decision Tree" algorithms, while both "Logistic Regression" and "Naive Bayes" algorithms didn't fit well with our data.</a:t>
            </a:r>
          </a:p>
        </p:txBody>
      </p:sp>
    </p:spTree>
    <p:extLst>
      <p:ext uri="{BB962C8B-B14F-4D97-AF65-F5344CB8AC3E}">
        <p14:creationId xmlns:p14="http://schemas.microsoft.com/office/powerpoint/2010/main" val="3786303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EB91E1-A540-4B7B-AC9E-A7AB35710AC7}"/>
              </a:ext>
            </a:extLst>
          </p:cNvPr>
          <p:cNvPicPr>
            <a:picLocks noChangeAspect="1"/>
          </p:cNvPicPr>
          <p:nvPr/>
        </p:nvPicPr>
        <p:blipFill>
          <a:blip r:embed="rId2"/>
          <a:stretch>
            <a:fillRect/>
          </a:stretch>
        </p:blipFill>
        <p:spPr>
          <a:xfrm>
            <a:off x="20230" y="0"/>
            <a:ext cx="9103540" cy="6858000"/>
          </a:xfrm>
          <a:prstGeom prst="rect">
            <a:avLst/>
          </a:prstGeom>
        </p:spPr>
      </p:pic>
      <p:sp>
        <p:nvSpPr>
          <p:cNvPr id="9" name="TextBox 8">
            <a:extLst>
              <a:ext uri="{FF2B5EF4-FFF2-40B4-BE49-F238E27FC236}">
                <a16:creationId xmlns:a16="http://schemas.microsoft.com/office/drawing/2014/main" id="{924FC67E-2609-4D44-BF14-7C254466CFFA}"/>
              </a:ext>
            </a:extLst>
          </p:cNvPr>
          <p:cNvSpPr txBox="1"/>
          <p:nvPr/>
        </p:nvSpPr>
        <p:spPr>
          <a:xfrm>
            <a:off x="3886200" y="5562600"/>
            <a:ext cx="5943600" cy="1200329"/>
          </a:xfrm>
          <a:prstGeom prst="rect">
            <a:avLst/>
          </a:prstGeom>
          <a:noFill/>
        </p:spPr>
        <p:txBody>
          <a:bodyPr wrap="square" rtlCol="0">
            <a:spAutoFit/>
          </a:bodyPr>
          <a:lstStyle/>
          <a:p>
            <a:r>
              <a:rPr lang="en-US" sz="7200" dirty="0">
                <a:solidFill>
                  <a:srgbClr val="FFC000"/>
                </a:solidFill>
              </a:rPr>
              <a:t>Thank You!</a:t>
            </a:r>
          </a:p>
        </p:txBody>
      </p:sp>
    </p:spTree>
    <p:extLst>
      <p:ext uri="{BB962C8B-B14F-4D97-AF65-F5344CB8AC3E}">
        <p14:creationId xmlns:p14="http://schemas.microsoft.com/office/powerpoint/2010/main" val="2143029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bwMode="auto">
          <a:xfrm>
            <a:off x="6400800" y="2362200"/>
            <a:ext cx="2286000" cy="3778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16491" y="685800"/>
            <a:ext cx="2311017" cy="523220"/>
          </a:xfrm>
          <a:prstGeom prst="rect">
            <a:avLst/>
          </a:prstGeom>
          <a:noFill/>
        </p:spPr>
        <p:txBody>
          <a:bodyPr wrap="none" rtlCol="0">
            <a:spAutoFit/>
          </a:bodyPr>
          <a:lstStyle/>
          <a:p>
            <a:r>
              <a:rPr lang="en-US" sz="2800" dirty="0">
                <a:solidFill>
                  <a:schemeClr val="bg1"/>
                </a:solidFill>
                <a:latin typeface="Arial Rounded MT Bold" pitchFamily="34" charset="0"/>
              </a:rPr>
              <a:t>Introduction</a:t>
            </a:r>
          </a:p>
        </p:txBody>
      </p:sp>
      <p:sp>
        <p:nvSpPr>
          <p:cNvPr id="4" name="Rectangle 3"/>
          <p:cNvSpPr/>
          <p:nvPr/>
        </p:nvSpPr>
        <p:spPr>
          <a:xfrm>
            <a:off x="228600" y="1828800"/>
            <a:ext cx="6172200" cy="2862322"/>
          </a:xfrm>
          <a:prstGeom prst="rect">
            <a:avLst/>
          </a:prstGeom>
        </p:spPr>
        <p:txBody>
          <a:bodyPr wrap="square">
            <a:spAutoFit/>
          </a:bodyPr>
          <a:lstStyle/>
          <a:p>
            <a:pPr algn="just"/>
            <a:r>
              <a:rPr lang="en-US" dirty="0"/>
              <a:t>During the entire course of the pandemic, one of the main problems that healthcare providers have faced is the shortage of medical resources and a proper plan to efficiently distribute them. In these tough times, being able to predict what kind of resource an individual might require at the time of being tested positive or even before that will be of immense help to the authorities as they would be able to procure and arrange for the resources necessary to save the life of that patient.</a:t>
            </a:r>
          </a:p>
        </p:txBody>
      </p:sp>
    </p:spTree>
    <p:extLst>
      <p:ext uri="{BB962C8B-B14F-4D97-AF65-F5344CB8AC3E}">
        <p14:creationId xmlns:p14="http://schemas.microsoft.com/office/powerpoint/2010/main" val="2545854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52800" y="685800"/>
            <a:ext cx="2266839" cy="523220"/>
          </a:xfrm>
          <a:prstGeom prst="rect">
            <a:avLst/>
          </a:prstGeom>
          <a:noFill/>
        </p:spPr>
        <p:txBody>
          <a:bodyPr wrap="none" rtlCol="0">
            <a:spAutoFit/>
          </a:bodyPr>
          <a:lstStyle/>
          <a:p>
            <a:r>
              <a:rPr lang="en-US" sz="2800" dirty="0">
                <a:solidFill>
                  <a:schemeClr val="bg1"/>
                </a:solidFill>
                <a:latin typeface="Arial Rounded MT Bold" pitchFamily="34" charset="0"/>
              </a:rPr>
              <a:t>Project</a:t>
            </a:r>
            <a:r>
              <a:rPr lang="en-US" sz="2800" dirty="0">
                <a:latin typeface="Arial Rounded MT Bold" pitchFamily="34" charset="0"/>
              </a:rPr>
              <a:t> </a:t>
            </a:r>
            <a:r>
              <a:rPr lang="en-US" sz="2800" dirty="0">
                <a:solidFill>
                  <a:schemeClr val="bg1"/>
                </a:solidFill>
                <a:latin typeface="Arial Rounded MT Bold" pitchFamily="34" charset="0"/>
              </a:rPr>
              <a:t>goal</a:t>
            </a:r>
          </a:p>
        </p:txBody>
      </p:sp>
      <p:sp>
        <p:nvSpPr>
          <p:cNvPr id="4" name="Rectangle 3"/>
          <p:cNvSpPr/>
          <p:nvPr/>
        </p:nvSpPr>
        <p:spPr>
          <a:xfrm>
            <a:off x="228600" y="1828800"/>
            <a:ext cx="8001000" cy="923330"/>
          </a:xfrm>
          <a:prstGeom prst="rect">
            <a:avLst/>
          </a:prstGeom>
        </p:spPr>
        <p:txBody>
          <a:bodyPr wrap="square">
            <a:spAutoFit/>
          </a:bodyPr>
          <a:lstStyle/>
          <a:p>
            <a:pPr algn="just"/>
            <a:r>
              <a:rPr lang="en-US" dirty="0"/>
              <a:t>The main goal of this project is to build a machine learning model that, given a Covid-19 patient's current symptom, status, and medical history, will predict whether the patient is at high risk or not.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2969811"/>
            <a:ext cx="4494530" cy="3739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9772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3CB499-9398-42B4-AD19-81D153A5F415}"/>
              </a:ext>
            </a:extLst>
          </p:cNvPr>
          <p:cNvSpPr>
            <a:spLocks noGrp="1"/>
          </p:cNvSpPr>
          <p:nvPr>
            <p:ph idx="1"/>
          </p:nvPr>
        </p:nvSpPr>
        <p:spPr>
          <a:xfrm>
            <a:off x="76200" y="1765955"/>
            <a:ext cx="8839200" cy="4373563"/>
          </a:xfrm>
        </p:spPr>
        <p:txBody>
          <a:bodyPr>
            <a:normAutofit/>
          </a:bodyPr>
          <a:lstStyle/>
          <a:p>
            <a:pPr marL="114300" indent="0">
              <a:buNone/>
            </a:pPr>
            <a:r>
              <a:rPr lang="en-US" sz="2000" dirty="0">
                <a:latin typeface="Arial" pitchFamily="34" charset="0"/>
                <a:cs typeface="Arial" pitchFamily="34" charset="0"/>
              </a:rPr>
              <a:t>The dataset is obtained from </a:t>
            </a:r>
            <a:r>
              <a:rPr lang="en-US" sz="2000" dirty="0" err="1">
                <a:latin typeface="Arial" pitchFamily="34" charset="0"/>
                <a:cs typeface="Arial" pitchFamily="34" charset="0"/>
              </a:rPr>
              <a:t>Kaggle</a:t>
            </a:r>
            <a:r>
              <a:rPr lang="en-US" sz="2000" dirty="0">
                <a:latin typeface="Arial" pitchFamily="34" charset="0"/>
                <a:cs typeface="Arial" pitchFamily="34" charset="0"/>
              </a:rPr>
              <a:t> at the following link:</a:t>
            </a:r>
          </a:p>
          <a:p>
            <a:pPr marL="114300" indent="0">
              <a:buNone/>
            </a:pPr>
            <a:r>
              <a:rPr lang="en-US" sz="2000" dirty="0">
                <a:latin typeface="Arial" pitchFamily="34" charset="0"/>
                <a:cs typeface="Arial" pitchFamily="34" charset="0"/>
                <a:hlinkClick r:id="rId2"/>
              </a:rPr>
              <a:t>https://www.kaggle.com/datasets/meirnizri/covid19-dataset</a:t>
            </a:r>
            <a:r>
              <a:rPr lang="en-US" sz="2000" dirty="0">
                <a:latin typeface="Arial" pitchFamily="34" charset="0"/>
                <a:cs typeface="Arial" pitchFamily="34" charset="0"/>
              </a:rPr>
              <a:t>, and was provided by the Mexican government, which can be found at this link:</a:t>
            </a:r>
          </a:p>
          <a:p>
            <a:pPr marL="114300" indent="0">
              <a:buNone/>
            </a:pPr>
            <a:r>
              <a:rPr lang="en-US" sz="2000" dirty="0">
                <a:latin typeface="Arial" pitchFamily="34" charset="0"/>
                <a:cs typeface="Arial" pitchFamily="34" charset="0"/>
                <a:hlinkClick r:id="rId3"/>
              </a:rPr>
              <a:t>https://datos.gob.mx/busca/dataset/informacion-referente-a-casos-covid-19-en-mexico </a:t>
            </a:r>
            <a:endParaRPr lang="en-US" sz="2000" dirty="0">
              <a:latin typeface="Arial" pitchFamily="34" charset="0"/>
              <a:cs typeface="Arial" pitchFamily="34" charset="0"/>
            </a:endParaRPr>
          </a:p>
          <a:p>
            <a:pPr marL="114300" indent="0">
              <a:buNone/>
            </a:pPr>
            <a:endParaRPr lang="en-US" sz="2000" dirty="0">
              <a:latin typeface="Arial" pitchFamily="34" charset="0"/>
              <a:cs typeface="Arial" pitchFamily="34" charset="0"/>
            </a:endParaRPr>
          </a:p>
          <a:p>
            <a:pPr marL="114300" indent="0" algn="just">
              <a:buNone/>
            </a:pPr>
            <a:r>
              <a:rPr lang="en-US" sz="2000" dirty="0">
                <a:latin typeface="Arial" pitchFamily="34" charset="0"/>
                <a:cs typeface="Arial" pitchFamily="34" charset="0"/>
              </a:rPr>
              <a:t>This dataset contains an enormous number of anonymized patient-related information including pre-conditions. The raw dataset consists of 21 unique features and 1,048,576 unique patients. In the Boolean features, </a:t>
            </a:r>
            <a:r>
              <a:rPr lang="en-US" sz="2000" b="1" dirty="0">
                <a:latin typeface="Arial" pitchFamily="34" charset="0"/>
                <a:cs typeface="Arial" pitchFamily="34" charset="0"/>
              </a:rPr>
              <a:t>**1 means "yes" and 2 means "no". values as 97 and 99 are missing data**</a:t>
            </a:r>
            <a:r>
              <a:rPr lang="en-US" sz="2000" dirty="0">
                <a:latin typeface="Arial" pitchFamily="34" charset="0"/>
                <a:cs typeface="Arial" pitchFamily="34" charset="0"/>
              </a:rPr>
              <a:t>.</a:t>
            </a:r>
          </a:p>
          <a:p>
            <a:pPr marL="114300" indent="0">
              <a:buNone/>
            </a:pPr>
            <a:endParaRPr lang="en-US" sz="2000" dirty="0">
              <a:latin typeface="Arial" pitchFamily="34" charset="0"/>
              <a:cs typeface="Arial" pitchFamily="34" charset="0"/>
            </a:endParaRPr>
          </a:p>
          <a:p>
            <a:pPr marL="114300" indent="0">
              <a:buNone/>
            </a:pPr>
            <a:endParaRPr lang="en-US" dirty="0"/>
          </a:p>
          <a:p>
            <a:pPr marL="114300" indent="0">
              <a:buNone/>
            </a:pPr>
            <a:endParaRPr lang="en-US" dirty="0"/>
          </a:p>
        </p:txBody>
      </p:sp>
      <p:sp>
        <p:nvSpPr>
          <p:cNvPr id="5" name="TextBox 4">
            <a:extLst>
              <a:ext uri="{FF2B5EF4-FFF2-40B4-BE49-F238E27FC236}">
                <a16:creationId xmlns:a16="http://schemas.microsoft.com/office/drawing/2014/main" id="{9C7B3505-0F5F-4ADE-BCB6-5189A6236F4C}"/>
              </a:ext>
            </a:extLst>
          </p:cNvPr>
          <p:cNvSpPr txBox="1"/>
          <p:nvPr/>
        </p:nvSpPr>
        <p:spPr>
          <a:xfrm>
            <a:off x="2947548" y="654011"/>
            <a:ext cx="3248903" cy="523220"/>
          </a:xfrm>
          <a:prstGeom prst="rect">
            <a:avLst/>
          </a:prstGeom>
          <a:noFill/>
        </p:spPr>
        <p:txBody>
          <a:bodyPr wrap="none" rtlCol="0">
            <a:spAutoFit/>
          </a:bodyPr>
          <a:lstStyle/>
          <a:p>
            <a:r>
              <a:rPr lang="en-US" sz="2800" dirty="0">
                <a:solidFill>
                  <a:schemeClr val="bg1"/>
                </a:solidFill>
                <a:latin typeface="Arial Rounded MT Bold" pitchFamily="34" charset="0"/>
              </a:rPr>
              <a:t>Dataset</a:t>
            </a:r>
            <a:r>
              <a:rPr lang="en-US" sz="2800" dirty="0">
                <a:latin typeface="Arial Rounded MT Bold" pitchFamily="34" charset="0"/>
              </a:rPr>
              <a:t> </a:t>
            </a:r>
            <a:r>
              <a:rPr lang="en-US" sz="2800" dirty="0">
                <a:solidFill>
                  <a:schemeClr val="bg1"/>
                </a:solidFill>
                <a:latin typeface="Arial Rounded MT Bold" pitchFamily="34" charset="0"/>
              </a:rPr>
              <a:t>Overview</a:t>
            </a:r>
          </a:p>
        </p:txBody>
      </p:sp>
    </p:spTree>
    <p:extLst>
      <p:ext uri="{BB962C8B-B14F-4D97-AF65-F5344CB8AC3E}">
        <p14:creationId xmlns:p14="http://schemas.microsoft.com/office/powerpoint/2010/main" val="2036552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32BE6-2B73-4CE6-A2CF-BFADEBDFC58A}"/>
              </a:ext>
            </a:extLst>
          </p:cNvPr>
          <p:cNvSpPr>
            <a:spLocks noGrp="1"/>
          </p:cNvSpPr>
          <p:nvPr>
            <p:ph idx="1"/>
          </p:nvPr>
        </p:nvSpPr>
        <p:spPr>
          <a:xfrm>
            <a:off x="472440" y="1874520"/>
            <a:ext cx="8229600" cy="4373563"/>
          </a:xfrm>
        </p:spPr>
        <p:txBody>
          <a:bodyPr/>
          <a:lstStyle/>
          <a:p>
            <a:r>
              <a:rPr lang="en-US" dirty="0"/>
              <a:t>**sex**: 1 for female and 2 for male.</a:t>
            </a:r>
          </a:p>
          <a:p>
            <a:endParaRPr lang="en-US" dirty="0"/>
          </a:p>
        </p:txBody>
      </p:sp>
      <p:sp>
        <p:nvSpPr>
          <p:cNvPr id="4" name="TextBox 3"/>
          <p:cNvSpPr txBox="1"/>
          <p:nvPr/>
        </p:nvSpPr>
        <p:spPr>
          <a:xfrm>
            <a:off x="2947548" y="654011"/>
            <a:ext cx="3248903" cy="523220"/>
          </a:xfrm>
          <a:prstGeom prst="rect">
            <a:avLst/>
          </a:prstGeom>
          <a:noFill/>
        </p:spPr>
        <p:txBody>
          <a:bodyPr wrap="none" rtlCol="0">
            <a:spAutoFit/>
          </a:bodyPr>
          <a:lstStyle/>
          <a:p>
            <a:r>
              <a:rPr lang="en-US" sz="2800" dirty="0">
                <a:solidFill>
                  <a:schemeClr val="bg1"/>
                </a:solidFill>
                <a:latin typeface="Arial Rounded MT Bold" pitchFamily="34" charset="0"/>
              </a:rPr>
              <a:t>Dataset</a:t>
            </a:r>
            <a:r>
              <a:rPr lang="en-US" sz="2800" dirty="0">
                <a:latin typeface="Arial Rounded MT Bold" pitchFamily="34" charset="0"/>
              </a:rPr>
              <a:t> </a:t>
            </a:r>
            <a:r>
              <a:rPr lang="en-US" sz="2800" dirty="0">
                <a:solidFill>
                  <a:schemeClr val="bg1"/>
                </a:solidFill>
                <a:latin typeface="Arial Rounded MT Bold" pitchFamily="34" charset="0"/>
              </a:rPr>
              <a:t>Overview</a:t>
            </a:r>
          </a:p>
        </p:txBody>
      </p:sp>
      <p:sp>
        <p:nvSpPr>
          <p:cNvPr id="5" name="Rounded Rectangle 4"/>
          <p:cNvSpPr/>
          <p:nvPr/>
        </p:nvSpPr>
        <p:spPr>
          <a:xfrm>
            <a:off x="548640" y="160020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Unicode MS" pitchFamily="34" charset="-128"/>
                <a:ea typeface="Arial Unicode MS" pitchFamily="34" charset="-128"/>
                <a:cs typeface="Arial Unicode MS" pitchFamily="34" charset="-128"/>
              </a:rPr>
              <a:t>sex: 1 for female and 2 for male</a:t>
            </a:r>
            <a:r>
              <a:rPr lang="en-US" dirty="0"/>
              <a:t>.</a:t>
            </a:r>
          </a:p>
        </p:txBody>
      </p:sp>
      <p:sp>
        <p:nvSpPr>
          <p:cNvPr id="6" name="Rounded Rectangle 5"/>
          <p:cNvSpPr/>
          <p:nvPr/>
        </p:nvSpPr>
        <p:spPr>
          <a:xfrm>
            <a:off x="523240" y="583692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itchFamily="34" charset="0"/>
                <a:cs typeface="Arial" pitchFamily="34" charset="0"/>
              </a:rPr>
              <a:t>diabetes: whether the patient has diabetes or not.</a:t>
            </a:r>
          </a:p>
          <a:p>
            <a:pPr algn="ctr"/>
            <a:endParaRPr lang="en-US" dirty="0">
              <a:latin typeface="Arial" pitchFamily="34" charset="0"/>
              <a:cs typeface="Arial" pitchFamily="34" charset="0"/>
            </a:endParaRPr>
          </a:p>
        </p:txBody>
      </p:sp>
      <p:sp>
        <p:nvSpPr>
          <p:cNvPr id="7" name="Rounded Rectangle 6"/>
          <p:cNvSpPr/>
          <p:nvPr/>
        </p:nvSpPr>
        <p:spPr>
          <a:xfrm>
            <a:off x="548640" y="227076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itchFamily="34" charset="0"/>
                <a:cs typeface="Arial" pitchFamily="34" charset="0"/>
              </a:rPr>
              <a:t>age: of the patient</a:t>
            </a:r>
            <a:r>
              <a:rPr lang="en-US" dirty="0"/>
              <a:t>.</a:t>
            </a:r>
          </a:p>
        </p:txBody>
      </p:sp>
      <p:sp>
        <p:nvSpPr>
          <p:cNvPr id="8" name="Rounded Rectangle 7"/>
          <p:cNvSpPr/>
          <p:nvPr/>
        </p:nvSpPr>
        <p:spPr>
          <a:xfrm>
            <a:off x="553720" y="2946400"/>
            <a:ext cx="8133080" cy="8077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itchFamily="34" charset="0"/>
                <a:cs typeface="Arial" pitchFamily="34" charset="0"/>
              </a:rPr>
              <a:t>classification: Covid test findings. Values 1-3 mean that the patient has Covid in different degrees. 4 or higher means that the patient is not a carrier of Covid or that the test is inconclusive</a:t>
            </a:r>
            <a:r>
              <a:rPr lang="en-US" dirty="0"/>
              <a:t>.</a:t>
            </a:r>
          </a:p>
        </p:txBody>
      </p:sp>
      <p:sp>
        <p:nvSpPr>
          <p:cNvPr id="9" name="Rounded Rectangle 8"/>
          <p:cNvSpPr/>
          <p:nvPr/>
        </p:nvSpPr>
        <p:spPr>
          <a:xfrm>
            <a:off x="558800" y="382016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itchFamily="34" charset="0"/>
                <a:cs typeface="Arial" pitchFamily="34" charset="0"/>
              </a:rPr>
              <a:t>patient type: type of care the patient received in the unit. 1 for returned home and 2 for hospitalization.</a:t>
            </a:r>
          </a:p>
        </p:txBody>
      </p:sp>
      <p:sp>
        <p:nvSpPr>
          <p:cNvPr id="10" name="Rounded Rectangle 9"/>
          <p:cNvSpPr/>
          <p:nvPr/>
        </p:nvSpPr>
        <p:spPr>
          <a:xfrm>
            <a:off x="533400" y="449580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Unicode MS" pitchFamily="34" charset="-128"/>
                <a:ea typeface="Arial Unicode MS" pitchFamily="34" charset="-128"/>
                <a:cs typeface="Arial Unicode MS" pitchFamily="34" charset="-128"/>
              </a:rPr>
              <a:t>pneumonia: whether the patient already have air sacs inflammation or not.</a:t>
            </a:r>
          </a:p>
        </p:txBody>
      </p:sp>
      <p:sp>
        <p:nvSpPr>
          <p:cNvPr id="11" name="Rounded Rectangle 10"/>
          <p:cNvSpPr/>
          <p:nvPr/>
        </p:nvSpPr>
        <p:spPr>
          <a:xfrm>
            <a:off x="533400" y="515620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itchFamily="34" charset="0"/>
                <a:cs typeface="Arial" pitchFamily="34" charset="0"/>
              </a:rPr>
              <a:t>pregnancy: whether the patient is pregnant or not.</a:t>
            </a:r>
          </a:p>
        </p:txBody>
      </p:sp>
    </p:spTree>
    <p:extLst>
      <p:ext uri="{BB962C8B-B14F-4D97-AF65-F5344CB8AC3E}">
        <p14:creationId xmlns:p14="http://schemas.microsoft.com/office/powerpoint/2010/main" val="1645190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32BE6-2B73-4CE6-A2CF-BFADEBDFC58A}"/>
              </a:ext>
            </a:extLst>
          </p:cNvPr>
          <p:cNvSpPr>
            <a:spLocks noGrp="1"/>
          </p:cNvSpPr>
          <p:nvPr>
            <p:ph idx="1"/>
          </p:nvPr>
        </p:nvSpPr>
        <p:spPr>
          <a:xfrm>
            <a:off x="472440" y="1874520"/>
            <a:ext cx="8229600" cy="4373563"/>
          </a:xfrm>
        </p:spPr>
        <p:txBody>
          <a:bodyPr/>
          <a:lstStyle/>
          <a:p>
            <a:r>
              <a:rPr lang="en-US" dirty="0"/>
              <a:t>**sex**: 1 for female and 2 for male.</a:t>
            </a:r>
          </a:p>
          <a:p>
            <a:endParaRPr lang="en-US" dirty="0"/>
          </a:p>
        </p:txBody>
      </p:sp>
      <p:sp>
        <p:nvSpPr>
          <p:cNvPr id="4" name="TextBox 3"/>
          <p:cNvSpPr txBox="1"/>
          <p:nvPr/>
        </p:nvSpPr>
        <p:spPr>
          <a:xfrm>
            <a:off x="2947548" y="654011"/>
            <a:ext cx="3248903" cy="523220"/>
          </a:xfrm>
          <a:prstGeom prst="rect">
            <a:avLst/>
          </a:prstGeom>
          <a:noFill/>
        </p:spPr>
        <p:txBody>
          <a:bodyPr wrap="none" rtlCol="0">
            <a:spAutoFit/>
          </a:bodyPr>
          <a:lstStyle/>
          <a:p>
            <a:r>
              <a:rPr lang="en-US" sz="2800" dirty="0">
                <a:solidFill>
                  <a:schemeClr val="bg1"/>
                </a:solidFill>
                <a:latin typeface="Arial Rounded MT Bold" pitchFamily="34" charset="0"/>
              </a:rPr>
              <a:t>Dataset</a:t>
            </a:r>
            <a:r>
              <a:rPr lang="en-US" sz="2800" dirty="0">
                <a:latin typeface="Arial Rounded MT Bold" pitchFamily="34" charset="0"/>
              </a:rPr>
              <a:t> </a:t>
            </a:r>
            <a:r>
              <a:rPr lang="en-US" sz="2800" dirty="0">
                <a:solidFill>
                  <a:schemeClr val="bg1"/>
                </a:solidFill>
                <a:latin typeface="Arial Rounded MT Bold" pitchFamily="34" charset="0"/>
              </a:rPr>
              <a:t>Overview</a:t>
            </a:r>
          </a:p>
        </p:txBody>
      </p:sp>
      <p:sp>
        <p:nvSpPr>
          <p:cNvPr id="5" name="Rounded Rectangle 4"/>
          <p:cNvSpPr/>
          <p:nvPr/>
        </p:nvSpPr>
        <p:spPr>
          <a:xfrm>
            <a:off x="548640" y="160020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latin typeface="Arial" pitchFamily="34" charset="0"/>
                <a:cs typeface="Arial" pitchFamily="34" charset="0"/>
              </a:rPr>
              <a:t>copd</a:t>
            </a:r>
            <a:r>
              <a:rPr lang="en-US" dirty="0">
                <a:latin typeface="Arial" pitchFamily="34" charset="0"/>
                <a:cs typeface="Arial" pitchFamily="34" charset="0"/>
              </a:rPr>
              <a:t>: Indicates whether the patient has Chronic obstructive pulmonary disease or not</a:t>
            </a:r>
            <a:r>
              <a:rPr lang="en-US" dirty="0"/>
              <a:t>.</a:t>
            </a:r>
          </a:p>
        </p:txBody>
      </p:sp>
      <p:sp>
        <p:nvSpPr>
          <p:cNvPr id="6" name="Rounded Rectangle 5"/>
          <p:cNvSpPr/>
          <p:nvPr/>
        </p:nvSpPr>
        <p:spPr>
          <a:xfrm>
            <a:off x="523240" y="583692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itchFamily="34" charset="0"/>
                <a:cs typeface="Arial" pitchFamily="34" charset="0"/>
              </a:rPr>
              <a:t>other disease: whether the patient has other disease or not.</a:t>
            </a:r>
          </a:p>
        </p:txBody>
      </p:sp>
      <p:sp>
        <p:nvSpPr>
          <p:cNvPr id="7" name="Rounded Rectangle 6"/>
          <p:cNvSpPr/>
          <p:nvPr/>
        </p:nvSpPr>
        <p:spPr>
          <a:xfrm>
            <a:off x="548640" y="227076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Unicode MS" pitchFamily="34" charset="-128"/>
                <a:ea typeface="Arial Unicode MS" pitchFamily="34" charset="-128"/>
                <a:cs typeface="Arial Unicode MS" pitchFamily="34" charset="-128"/>
              </a:rPr>
              <a:t>asthma: whether the patient has asthma or not.</a:t>
            </a:r>
          </a:p>
        </p:txBody>
      </p:sp>
      <p:sp>
        <p:nvSpPr>
          <p:cNvPr id="8" name="Rounded Rectangle 7"/>
          <p:cNvSpPr/>
          <p:nvPr/>
        </p:nvSpPr>
        <p:spPr>
          <a:xfrm>
            <a:off x="553720" y="2946400"/>
            <a:ext cx="8133080" cy="8077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latin typeface="Arial" pitchFamily="34" charset="0"/>
                <a:cs typeface="Arial" pitchFamily="34" charset="0"/>
              </a:rPr>
              <a:t>inmsupr</a:t>
            </a:r>
            <a:r>
              <a:rPr lang="en-US" dirty="0">
                <a:latin typeface="Arial" pitchFamily="34" charset="0"/>
                <a:cs typeface="Arial" pitchFamily="34" charset="0"/>
              </a:rPr>
              <a:t>: whether the patient is immunosuppressed or not.</a:t>
            </a:r>
          </a:p>
        </p:txBody>
      </p:sp>
      <p:sp>
        <p:nvSpPr>
          <p:cNvPr id="9" name="Rounded Rectangle 8"/>
          <p:cNvSpPr/>
          <p:nvPr/>
        </p:nvSpPr>
        <p:spPr>
          <a:xfrm>
            <a:off x="558800" y="382016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itchFamily="34" charset="0"/>
                <a:cs typeface="Arial" pitchFamily="34" charset="0"/>
              </a:rPr>
              <a:t>hypertension: whether the patient has hypertension or not.</a:t>
            </a:r>
          </a:p>
        </p:txBody>
      </p:sp>
      <p:sp>
        <p:nvSpPr>
          <p:cNvPr id="10" name="Rounded Rectangle 9"/>
          <p:cNvSpPr/>
          <p:nvPr/>
        </p:nvSpPr>
        <p:spPr>
          <a:xfrm>
            <a:off x="533400" y="449580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itchFamily="34" charset="0"/>
                <a:cs typeface="Arial" pitchFamily="34" charset="0"/>
              </a:rPr>
              <a:t>cardiovascular: whether the patient has heart or blood vessels related disease.</a:t>
            </a:r>
          </a:p>
        </p:txBody>
      </p:sp>
      <p:sp>
        <p:nvSpPr>
          <p:cNvPr id="11" name="Rounded Rectangle 10"/>
          <p:cNvSpPr/>
          <p:nvPr/>
        </p:nvSpPr>
        <p:spPr>
          <a:xfrm>
            <a:off x="533400" y="515620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itchFamily="34" charset="0"/>
                <a:cs typeface="Arial" pitchFamily="34" charset="0"/>
              </a:rPr>
              <a:t>renal chronic: whether the patient has chronic renal disease or not.</a:t>
            </a:r>
          </a:p>
        </p:txBody>
      </p:sp>
    </p:spTree>
    <p:extLst>
      <p:ext uri="{BB962C8B-B14F-4D97-AF65-F5344CB8AC3E}">
        <p14:creationId xmlns:p14="http://schemas.microsoft.com/office/powerpoint/2010/main" val="4162388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32BE6-2B73-4CE6-A2CF-BFADEBDFC58A}"/>
              </a:ext>
            </a:extLst>
          </p:cNvPr>
          <p:cNvSpPr>
            <a:spLocks noGrp="1"/>
          </p:cNvSpPr>
          <p:nvPr>
            <p:ph idx="1"/>
          </p:nvPr>
        </p:nvSpPr>
        <p:spPr>
          <a:xfrm>
            <a:off x="472440" y="1874520"/>
            <a:ext cx="8229600" cy="4373563"/>
          </a:xfrm>
        </p:spPr>
        <p:txBody>
          <a:bodyPr/>
          <a:lstStyle/>
          <a:p>
            <a:r>
              <a:rPr lang="en-US" dirty="0"/>
              <a:t>**sex**: 1 for female and 2 for male.</a:t>
            </a:r>
          </a:p>
          <a:p>
            <a:endParaRPr lang="en-US" dirty="0"/>
          </a:p>
        </p:txBody>
      </p:sp>
      <p:sp>
        <p:nvSpPr>
          <p:cNvPr id="4" name="TextBox 3"/>
          <p:cNvSpPr txBox="1"/>
          <p:nvPr/>
        </p:nvSpPr>
        <p:spPr>
          <a:xfrm>
            <a:off x="2947548" y="654011"/>
            <a:ext cx="3248903" cy="523220"/>
          </a:xfrm>
          <a:prstGeom prst="rect">
            <a:avLst/>
          </a:prstGeom>
          <a:noFill/>
        </p:spPr>
        <p:txBody>
          <a:bodyPr wrap="none" rtlCol="0">
            <a:spAutoFit/>
          </a:bodyPr>
          <a:lstStyle/>
          <a:p>
            <a:r>
              <a:rPr lang="en-US" sz="2800" dirty="0">
                <a:solidFill>
                  <a:schemeClr val="bg1"/>
                </a:solidFill>
                <a:latin typeface="Arial Rounded MT Bold" pitchFamily="34" charset="0"/>
              </a:rPr>
              <a:t>Dataset</a:t>
            </a:r>
            <a:r>
              <a:rPr lang="en-US" sz="2800" dirty="0">
                <a:latin typeface="Arial Rounded MT Bold" pitchFamily="34" charset="0"/>
              </a:rPr>
              <a:t> </a:t>
            </a:r>
            <a:r>
              <a:rPr lang="en-US" sz="2800" dirty="0">
                <a:solidFill>
                  <a:schemeClr val="bg1"/>
                </a:solidFill>
                <a:latin typeface="Arial Rounded MT Bold" pitchFamily="34" charset="0"/>
              </a:rPr>
              <a:t>Overview</a:t>
            </a:r>
          </a:p>
        </p:txBody>
      </p:sp>
      <p:sp>
        <p:nvSpPr>
          <p:cNvPr id="5" name="Rounded Rectangle 4"/>
          <p:cNvSpPr/>
          <p:nvPr/>
        </p:nvSpPr>
        <p:spPr>
          <a:xfrm>
            <a:off x="548640" y="160020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itchFamily="34" charset="0"/>
                <a:cs typeface="Arial" pitchFamily="34" charset="0"/>
              </a:rPr>
              <a:t>obesity: whether the patient is obese or not.</a:t>
            </a:r>
          </a:p>
        </p:txBody>
      </p:sp>
      <p:sp>
        <p:nvSpPr>
          <p:cNvPr id="6" name="Rounded Rectangle 5"/>
          <p:cNvSpPr/>
          <p:nvPr/>
        </p:nvSpPr>
        <p:spPr>
          <a:xfrm>
            <a:off x="523240" y="583692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itchFamily="34" charset="0"/>
                <a:cs typeface="Arial" pitchFamily="34" charset="0"/>
              </a:rPr>
              <a:t>date died: If the patient died indicate the date of death, and 9999-99-99 otherwise</a:t>
            </a:r>
            <a:r>
              <a:rPr lang="en-US" dirty="0"/>
              <a:t>.</a:t>
            </a:r>
          </a:p>
        </p:txBody>
      </p:sp>
      <p:sp>
        <p:nvSpPr>
          <p:cNvPr id="7" name="Rounded Rectangle 6"/>
          <p:cNvSpPr/>
          <p:nvPr/>
        </p:nvSpPr>
        <p:spPr>
          <a:xfrm>
            <a:off x="548640" y="227076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itchFamily="34" charset="0"/>
                <a:cs typeface="Arial" pitchFamily="34" charset="0"/>
              </a:rPr>
              <a:t>tobacco: whether the patient is a tobacco user.</a:t>
            </a:r>
          </a:p>
        </p:txBody>
      </p:sp>
      <p:sp>
        <p:nvSpPr>
          <p:cNvPr id="8" name="Rounded Rectangle 7"/>
          <p:cNvSpPr/>
          <p:nvPr/>
        </p:nvSpPr>
        <p:spPr>
          <a:xfrm>
            <a:off x="553720" y="2946400"/>
            <a:ext cx="8133080" cy="8077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latin typeface="Arial" pitchFamily="34" charset="0"/>
                <a:cs typeface="Arial" pitchFamily="34" charset="0"/>
              </a:rPr>
              <a:t>firusmr</a:t>
            </a:r>
            <a:r>
              <a:rPr lang="en-US" dirty="0">
                <a:latin typeface="Arial" pitchFamily="34" charset="0"/>
                <a:cs typeface="Arial" pitchFamily="34" charset="0"/>
              </a:rPr>
              <a:t>: Indicates whether the patient treated medical units of the </a:t>
            </a:r>
            <a:r>
              <a:rPr lang="en-US" dirty="0" err="1">
                <a:latin typeface="Arial" pitchFamily="34" charset="0"/>
                <a:cs typeface="Arial" pitchFamily="34" charset="0"/>
              </a:rPr>
              <a:t>st</a:t>
            </a:r>
            <a:r>
              <a:rPr lang="en-US" dirty="0">
                <a:latin typeface="Arial" pitchFamily="34" charset="0"/>
                <a:cs typeface="Arial" pitchFamily="34" charset="0"/>
              </a:rPr>
              <a:t>, second or third level.</a:t>
            </a:r>
          </a:p>
        </p:txBody>
      </p:sp>
      <p:sp>
        <p:nvSpPr>
          <p:cNvPr id="9" name="Rounded Rectangle 8"/>
          <p:cNvSpPr/>
          <p:nvPr/>
        </p:nvSpPr>
        <p:spPr>
          <a:xfrm>
            <a:off x="558800" y="382016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itchFamily="34" charset="0"/>
                <a:cs typeface="Arial" pitchFamily="34" charset="0"/>
              </a:rPr>
              <a:t>medical unit: type of institution of the National Health System that provided the care</a:t>
            </a:r>
            <a:r>
              <a:rPr lang="en-US" dirty="0"/>
              <a:t>.</a:t>
            </a:r>
          </a:p>
        </p:txBody>
      </p:sp>
      <p:sp>
        <p:nvSpPr>
          <p:cNvPr id="10" name="Rounded Rectangle 9"/>
          <p:cNvSpPr/>
          <p:nvPr/>
        </p:nvSpPr>
        <p:spPr>
          <a:xfrm>
            <a:off x="533400" y="449580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latin typeface="Arial" pitchFamily="34" charset="0"/>
                <a:cs typeface="Arial" pitchFamily="34" charset="0"/>
              </a:rPr>
              <a:t>Intubed:whether</a:t>
            </a:r>
            <a:r>
              <a:rPr lang="en-US" dirty="0">
                <a:latin typeface="Arial" pitchFamily="34" charset="0"/>
                <a:cs typeface="Arial" pitchFamily="34" charset="0"/>
              </a:rPr>
              <a:t> the patient was connected to the ventilator</a:t>
            </a:r>
            <a:r>
              <a:rPr lang="en-US" dirty="0"/>
              <a:t>.</a:t>
            </a:r>
          </a:p>
        </p:txBody>
      </p:sp>
      <p:sp>
        <p:nvSpPr>
          <p:cNvPr id="11" name="Rounded Rectangle 10"/>
          <p:cNvSpPr/>
          <p:nvPr/>
        </p:nvSpPr>
        <p:spPr>
          <a:xfrm>
            <a:off x="533400" y="5156200"/>
            <a:ext cx="815340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latin typeface="Arial" pitchFamily="34" charset="0"/>
                <a:cs typeface="Arial" pitchFamily="34" charset="0"/>
              </a:rPr>
              <a:t>icu</a:t>
            </a:r>
            <a:r>
              <a:rPr lang="en-US" dirty="0">
                <a:latin typeface="Arial" pitchFamily="34" charset="0"/>
                <a:cs typeface="Arial" pitchFamily="34" charset="0"/>
              </a:rPr>
              <a:t>: Indicates whether the patient had been admitted to an Intensive Care Unit.</a:t>
            </a:r>
          </a:p>
        </p:txBody>
      </p:sp>
    </p:spTree>
    <p:extLst>
      <p:ext uri="{BB962C8B-B14F-4D97-AF65-F5344CB8AC3E}">
        <p14:creationId xmlns:p14="http://schemas.microsoft.com/office/powerpoint/2010/main" val="40305833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719</TotalTime>
  <Words>1241</Words>
  <Application>Microsoft Office PowerPoint</Application>
  <PresentationFormat>On-screen Show (4:3)</PresentationFormat>
  <Paragraphs>122</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Arial Rounded MT Bold</vt:lpstr>
      <vt:lpstr>Arial Unicode MS</vt:lpstr>
      <vt:lpstr>Book Antiqua</vt:lpstr>
      <vt:lpstr>Century Gothic</vt:lpstr>
      <vt:lpstr>Apothecary</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fagr</dc:creator>
  <cp:lastModifiedBy>Raed Habib</cp:lastModifiedBy>
  <cp:revision>44</cp:revision>
  <dcterms:created xsi:type="dcterms:W3CDTF">2023-05-25T01:02:35Z</dcterms:created>
  <dcterms:modified xsi:type="dcterms:W3CDTF">2023-05-26T13:39:08Z</dcterms:modified>
</cp:coreProperties>
</file>